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80" r:id="rId7"/>
    <p:sldId id="279" r:id="rId8"/>
    <p:sldId id="278" r:id="rId9"/>
    <p:sldId id="277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6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17" name="Group 65"/>
          <p:cNvGrpSpPr>
            <a:grpSpLocks/>
          </p:cNvGrpSpPr>
          <p:nvPr/>
        </p:nvGrpSpPr>
        <p:grpSpPr bwMode="auto">
          <a:xfrm>
            <a:off x="1600200" y="5562600"/>
            <a:ext cx="5867400" cy="717550"/>
            <a:chOff x="1008" y="3504"/>
            <a:chExt cx="3696" cy="452"/>
          </a:xfrm>
        </p:grpSpPr>
        <p:sp>
          <p:nvSpPr>
            <p:cNvPr id="74816" name="Rectangle 64"/>
            <p:cNvSpPr>
              <a:spLocks noChangeArrowheads="1"/>
            </p:cNvSpPr>
            <p:nvPr/>
          </p:nvSpPr>
          <p:spPr bwMode="auto">
            <a:xfrm>
              <a:off x="1008" y="3504"/>
              <a:ext cx="369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600" b="1">
                  <a:solidFill>
                    <a:schemeClr val="bg1"/>
                  </a:solidFill>
                  <a:cs typeface="Mohammad Annoktah" pitchFamily="2" charset="-78"/>
                </a:rPr>
                <a:t>منهج بناء الشخصية </a:t>
              </a:r>
              <a:endParaRPr lang="en-US" sz="3600" b="1">
                <a:solidFill>
                  <a:schemeClr val="bg1"/>
                </a:solidFill>
                <a:cs typeface="Mohammad Annoktah" pitchFamily="2" charset="-78"/>
              </a:endParaRPr>
            </a:p>
          </p:txBody>
        </p:sp>
        <p:sp>
          <p:nvSpPr>
            <p:cNvPr id="74808" name="Rectangle 56"/>
            <p:cNvSpPr>
              <a:spLocks noChangeArrowheads="1"/>
            </p:cNvSpPr>
            <p:nvPr/>
          </p:nvSpPr>
          <p:spPr bwMode="auto">
            <a:xfrm>
              <a:off x="1104" y="3552"/>
              <a:ext cx="350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3600" b="1" dirty="0">
                <a:solidFill>
                  <a:schemeClr val="tx2"/>
                </a:solidFill>
                <a:cs typeface="Mohammad Annoktah" pitchFamily="2" charset="-78"/>
              </a:endParaRPr>
            </a:p>
          </p:txBody>
        </p:sp>
      </p:grpSp>
      <p:grpSp>
        <p:nvGrpSpPr>
          <p:cNvPr id="74814" name="Group 62"/>
          <p:cNvGrpSpPr>
            <a:grpSpLocks/>
          </p:cNvGrpSpPr>
          <p:nvPr/>
        </p:nvGrpSpPr>
        <p:grpSpPr bwMode="auto">
          <a:xfrm>
            <a:off x="152400" y="960755"/>
            <a:ext cx="8001000" cy="5029200"/>
            <a:chOff x="0" y="0"/>
            <a:chExt cx="5568" cy="3168"/>
          </a:xfrm>
        </p:grpSpPr>
        <p:grpSp>
          <p:nvGrpSpPr>
            <p:cNvPr id="74758" name="Group 6"/>
            <p:cNvGrpSpPr>
              <a:grpSpLocks/>
            </p:cNvGrpSpPr>
            <p:nvPr/>
          </p:nvGrpSpPr>
          <p:grpSpPr bwMode="auto">
            <a:xfrm>
              <a:off x="0" y="0"/>
              <a:ext cx="5568" cy="3168"/>
              <a:chOff x="1851" y="624"/>
              <a:chExt cx="812" cy="830"/>
            </a:xfrm>
          </p:grpSpPr>
          <p:sp>
            <p:nvSpPr>
              <p:cNvPr id="74759" name="Oval 7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F5F5F5"/>
              </a:solidFill>
              <a:ln>
                <a:noFill/>
              </a:ln>
              <a:effectLst>
                <a:outerShdw dist="80322" dir="4293903" algn="ctr" rotWithShape="0">
                  <a:srgbClr val="80808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74760" name="Picture 8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4811" name="Picture 59" descr="94462949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" y="336"/>
              <a:ext cx="4316" cy="2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685058"/>
      </p:ext>
    </p:extLst>
  </p:cSld>
  <p:clrMapOvr>
    <a:masterClrMapping/>
  </p:clrMapOvr>
  <p:transition advTm="1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2" name="Group 32"/>
          <p:cNvGrpSpPr>
            <a:grpSpLocks/>
          </p:cNvGrpSpPr>
          <p:nvPr/>
        </p:nvGrpSpPr>
        <p:grpSpPr bwMode="auto">
          <a:xfrm>
            <a:off x="2514600" y="172659"/>
            <a:ext cx="4114800" cy="1295400"/>
            <a:chOff x="1536" y="480"/>
            <a:chExt cx="2592" cy="816"/>
          </a:xfrm>
          <a:solidFill>
            <a:schemeClr val="accent5"/>
          </a:solidFill>
        </p:grpSpPr>
        <p:grpSp>
          <p:nvGrpSpPr>
            <p:cNvPr id="5146" name="Group 26"/>
            <p:cNvGrpSpPr>
              <a:grpSpLocks/>
            </p:cNvGrpSpPr>
            <p:nvPr/>
          </p:nvGrpSpPr>
          <p:grpSpPr bwMode="auto">
            <a:xfrm>
              <a:off x="1536" y="480"/>
              <a:ext cx="2592" cy="816"/>
              <a:chOff x="-1584" y="1248"/>
              <a:chExt cx="2707" cy="1248"/>
            </a:xfrm>
            <a:grpFill/>
          </p:grpSpPr>
          <p:sp>
            <p:nvSpPr>
              <p:cNvPr id="5137" name="AutoShape 17"/>
              <p:cNvSpPr>
                <a:spLocks noChangeArrowheads="1"/>
              </p:cNvSpPr>
              <p:nvPr/>
            </p:nvSpPr>
            <p:spPr bwMode="gray">
              <a:xfrm>
                <a:off x="-1584" y="1248"/>
                <a:ext cx="2707" cy="1248"/>
              </a:xfrm>
              <a:prstGeom prst="roundRect">
                <a:avLst>
                  <a:gd name="adj" fmla="val 11921"/>
                </a:avLst>
              </a:prstGeom>
              <a:grpFill/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138" name="Freeform 18"/>
              <p:cNvSpPr>
                <a:spLocks/>
              </p:cNvSpPr>
              <p:nvPr/>
            </p:nvSpPr>
            <p:spPr bwMode="gray">
              <a:xfrm>
                <a:off x="-1478" y="1311"/>
                <a:ext cx="1348" cy="624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5150" name="Rectangle 30"/>
            <p:cNvSpPr>
              <a:spLocks noChangeArrowheads="1"/>
            </p:cNvSpPr>
            <p:nvPr/>
          </p:nvSpPr>
          <p:spPr bwMode="auto">
            <a:xfrm>
              <a:off x="1594" y="729"/>
              <a:ext cx="2475" cy="40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600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63000"/>
                          <a:sat val="105000"/>
                        </a:schemeClr>
                      </a:gs>
                      <a:gs pos="90000">
                        <a:schemeClr val="accent1">
                          <a:shade val="50000"/>
                          <a:satMod val="100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5000" dist="50800" dir="5400000" algn="tl">
                      <a:srgbClr val="000000">
                        <a:alpha val="33000"/>
                      </a:srgbClr>
                    </a:outerShdw>
                    <a:reflection blurRad="6350" stA="55000" endA="50" endPos="85000" dist="60007" dir="5400000" sy="-100000" algn="bl" rotWithShape="0"/>
                  </a:effectLst>
                  <a:cs typeface="Mohammad Annoktah" pitchFamily="2" charset="-78"/>
                </a:rPr>
                <a:t>البرنامج التدريبي</a:t>
              </a:r>
              <a:endParaRPr lang="ar-EG" sz="3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55000" endA="50" endPos="85000" dist="60007" dir="5400000" sy="-100000" algn="bl" rotWithShape="0"/>
                </a:effectLst>
                <a:cs typeface="Mohammad Annoktah" pitchFamily="2" charset="-78"/>
              </a:endParaRPr>
            </a:p>
          </p:txBody>
        </p:sp>
      </p:grpSp>
      <p:sp>
        <p:nvSpPr>
          <p:cNvPr id="5151" name="AutoShape 31"/>
          <p:cNvSpPr>
            <a:spLocks noChangeArrowheads="1"/>
          </p:cNvSpPr>
          <p:nvPr/>
        </p:nvSpPr>
        <p:spPr bwMode="gray">
          <a:xfrm>
            <a:off x="990600" y="1676400"/>
            <a:ext cx="7162800" cy="4876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3481571" y="3048000"/>
            <a:ext cx="2438766" cy="762000"/>
          </a:xfrm>
          <a:prstGeom prst="roundRect">
            <a:avLst/>
          </a:prstGeom>
          <a:solidFill>
            <a:schemeClr val="accent5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600" dirty="0">
                <a:solidFill>
                  <a:srgbClr val="7030A0"/>
                </a:solidFill>
                <a:effectLst>
                  <a:reflection blurRad="6350" stA="60000" endA="900" endPos="58000" dir="5400000" sy="-100000" algn="bl" rotWithShape="0"/>
                </a:effectLst>
                <a:cs typeface="AdvertisingExtraBold" pitchFamily="2" charset="-78"/>
              </a:rPr>
              <a:t>نمي ذاتك</a:t>
            </a:r>
          </a:p>
        </p:txBody>
      </p:sp>
      <p:sp>
        <p:nvSpPr>
          <p:cNvPr id="4" name="Oval 3"/>
          <p:cNvSpPr/>
          <p:nvPr/>
        </p:nvSpPr>
        <p:spPr>
          <a:xfrm>
            <a:off x="1943466" y="4114800"/>
            <a:ext cx="5562600" cy="213360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  <a:cs typeface="AdvertisingBold" pitchFamily="2" charset="-78"/>
              </a:rPr>
              <a:t>اكتشفي ذاتك</a:t>
            </a:r>
          </a:p>
        </p:txBody>
      </p:sp>
      <p:sp>
        <p:nvSpPr>
          <p:cNvPr id="5" name="Rectangle 4"/>
          <p:cNvSpPr/>
          <p:nvPr/>
        </p:nvSpPr>
        <p:spPr>
          <a:xfrm>
            <a:off x="3176954" y="1728716"/>
            <a:ext cx="3048000" cy="914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3200" b="1" dirty="0">
                <a:ln w="11430">
                  <a:solidFill>
                    <a:schemeClr val="bg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cs typeface="AdvertisingExtraBold" pitchFamily="2" charset="-78"/>
              </a:rPr>
              <a:t>دورة</a:t>
            </a:r>
            <a:endParaRPr lang="ar-EG" sz="3200" b="1" dirty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702470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1" grpId="0" animBg="1"/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gray">
          <a:xfrm>
            <a:off x="471488" y="1038225"/>
            <a:ext cx="8077200" cy="5514975"/>
          </a:xfrm>
          <a:prstGeom prst="roundRect">
            <a:avLst>
              <a:gd name="adj" fmla="val 9616"/>
            </a:avLst>
          </a:prstGeom>
          <a:gradFill rotWithShape="1">
            <a:gsLst>
              <a:gs pos="0">
                <a:srgbClr val="F5F5F5"/>
              </a:gs>
              <a:gs pos="100000">
                <a:srgbClr val="DDDDDD"/>
              </a:gs>
            </a:gsLst>
            <a:lin ang="5400000" scaled="1"/>
          </a:gradFill>
          <a:ln w="28575">
            <a:solidFill>
              <a:srgbClr val="003399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3062288" y="228600"/>
            <a:ext cx="2971800" cy="685800"/>
            <a:chOff x="1344" y="240"/>
            <a:chExt cx="3072" cy="483"/>
          </a:xfrm>
        </p:grpSpPr>
        <p:sp>
          <p:nvSpPr>
            <p:cNvPr id="5131" name="AutoShape 4"/>
            <p:cNvSpPr>
              <a:spLocks noChangeArrowheads="1"/>
            </p:cNvSpPr>
            <p:nvPr/>
          </p:nvSpPr>
          <p:spPr bwMode="gray">
            <a:xfrm>
              <a:off x="1344" y="240"/>
              <a:ext cx="3072" cy="483"/>
            </a:xfrm>
            <a:prstGeom prst="roundRect">
              <a:avLst>
                <a:gd name="adj" fmla="val 20903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4488"/>
                </a:gs>
              </a:gsLst>
              <a:lin ang="5400000" scaled="1"/>
            </a:gradFill>
            <a:ln w="19050">
              <a:solidFill>
                <a:srgbClr val="003399"/>
              </a:solidFill>
              <a:round/>
              <a:headEnd/>
              <a:tailEnd/>
            </a:ln>
            <a:effectLst>
              <a:outerShdw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1383" y="305"/>
              <a:ext cx="298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ar-S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l-Mothnna" pitchFamily="2" charset="-78"/>
                </a:rPr>
                <a:t>يصحبكم خلال</a:t>
              </a:r>
              <a:r>
                <a:rPr lang="ar-EG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l-Mothnna" pitchFamily="2" charset="-78"/>
                </a:rPr>
                <a:t>ه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l-Mothnna" pitchFamily="2" charset="-78"/>
              </a:endParaRPr>
            </a:p>
          </p:txBody>
        </p:sp>
      </p:grp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31838" y="2209800"/>
            <a:ext cx="7543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  <a:defRPr/>
            </a:pPr>
            <a:endParaRPr lang="en-US" sz="22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dvertisingBold" pitchFamily="2" charset="-78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4205288" y="1219200"/>
            <a:ext cx="3962400" cy="685800"/>
            <a:chOff x="1248" y="864"/>
            <a:chExt cx="3216" cy="432"/>
          </a:xfrm>
        </p:grpSpPr>
        <p:sp>
          <p:nvSpPr>
            <p:cNvPr id="5129" name="Rectangle 8"/>
            <p:cNvSpPr>
              <a:spLocks noChangeArrowheads="1"/>
            </p:cNvSpPr>
            <p:nvPr/>
          </p:nvSpPr>
          <p:spPr bwMode="auto">
            <a:xfrm>
              <a:off x="1248" y="864"/>
              <a:ext cx="3216" cy="432"/>
            </a:xfrm>
            <a:prstGeom prst="rect">
              <a:avLst/>
            </a:prstGeom>
            <a:solidFill>
              <a:srgbClr val="0066CC">
                <a:alpha val="38823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1296" y="960"/>
              <a:ext cx="3168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>
                <a:lnSpc>
                  <a:spcPct val="80000"/>
                </a:lnSpc>
                <a:spcBef>
                  <a:spcPct val="50000"/>
                </a:spcBef>
                <a:defRPr/>
              </a:pPr>
              <a:endParaRPr lang="ar-EG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1786321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4724400" y="1371600"/>
            <a:ext cx="3886200" cy="4456113"/>
            <a:chOff x="3072" y="714"/>
            <a:chExt cx="2448" cy="2807"/>
          </a:xfrm>
        </p:grpSpPr>
        <p:sp>
          <p:nvSpPr>
            <p:cNvPr id="15363" name="AutoShape 3"/>
            <p:cNvSpPr>
              <a:spLocks noChangeArrowheads="1"/>
            </p:cNvSpPr>
            <p:nvPr/>
          </p:nvSpPr>
          <p:spPr bwMode="gray">
            <a:xfrm flipH="1">
              <a:off x="3072" y="714"/>
              <a:ext cx="2448" cy="2807"/>
            </a:xfrm>
            <a:custGeom>
              <a:avLst/>
              <a:gdLst>
                <a:gd name="G0" fmla="+- 1914 0 0"/>
                <a:gd name="G1" fmla="+- 21600 0 1914"/>
                <a:gd name="G2" fmla="+- 21600 0 1914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14" y="10800"/>
                  </a:moveTo>
                  <a:cubicBezTo>
                    <a:pt x="1914" y="15708"/>
                    <a:pt x="5892" y="19686"/>
                    <a:pt x="10800" y="19686"/>
                  </a:cubicBezTo>
                  <a:cubicBezTo>
                    <a:pt x="15708" y="19686"/>
                    <a:pt x="19686" y="15708"/>
                    <a:pt x="19686" y="10800"/>
                  </a:cubicBezTo>
                  <a:cubicBezTo>
                    <a:pt x="19686" y="5892"/>
                    <a:pt x="15708" y="1914"/>
                    <a:pt x="10800" y="1914"/>
                  </a:cubicBezTo>
                  <a:cubicBezTo>
                    <a:pt x="5892" y="1914"/>
                    <a:pt x="1914" y="5892"/>
                    <a:pt x="1914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99">
                    <a:gamma/>
                    <a:shade val="66667"/>
                    <a:invGamma/>
                    <a:alpha val="12000"/>
                  </a:srgbClr>
                </a:gs>
                <a:gs pos="50000">
                  <a:srgbClr val="FFFF99">
                    <a:alpha val="89999"/>
                  </a:srgbClr>
                </a:gs>
                <a:gs pos="100000">
                  <a:srgbClr val="FFFF99">
                    <a:gamma/>
                    <a:shade val="66667"/>
                    <a:invGamma/>
                    <a:alpha val="12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ar-EG"/>
            </a:p>
          </p:txBody>
        </p:sp>
        <p:sp>
          <p:nvSpPr>
            <p:cNvPr id="6165" name="Oval 4"/>
            <p:cNvSpPr>
              <a:spLocks noChangeArrowheads="1"/>
            </p:cNvSpPr>
            <p:nvPr/>
          </p:nvSpPr>
          <p:spPr bwMode="gray">
            <a:xfrm flipH="1">
              <a:off x="3281" y="937"/>
              <a:ext cx="2045" cy="2343"/>
            </a:xfrm>
            <a:prstGeom prst="ellipse">
              <a:avLst/>
            </a:prstGeom>
            <a:gradFill rotWithShape="1">
              <a:gsLst>
                <a:gs pos="0">
                  <a:srgbClr val="0066CC"/>
                </a:gs>
                <a:gs pos="100000">
                  <a:srgbClr val="004182"/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3495" y="1128"/>
              <a:ext cx="1653" cy="1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ar-SA" sz="320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عوامل مساعدة على التفاعل الإيجابي </a:t>
              </a:r>
              <a:br>
                <a:rPr lang="ar-SA" sz="320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</a:br>
              <a:r>
                <a:rPr lang="ar-SA" sz="320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أثناء البرنامج التدريبي :</a:t>
              </a:r>
              <a:endParaRPr lang="en-US" sz="320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1219200" y="990600"/>
            <a:ext cx="4673600" cy="823913"/>
            <a:chOff x="767" y="1121"/>
            <a:chExt cx="2710" cy="350"/>
          </a:xfrm>
        </p:grpSpPr>
        <p:sp>
          <p:nvSpPr>
            <p:cNvPr id="6160" name="AutoShape 7"/>
            <p:cNvSpPr>
              <a:spLocks noChangeArrowheads="1"/>
            </p:cNvSpPr>
            <p:nvPr/>
          </p:nvSpPr>
          <p:spPr bwMode="gray">
            <a:xfrm flipH="1">
              <a:off x="767" y="1121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FC"/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6161" name="Rectangle 8"/>
            <p:cNvSpPr>
              <a:spLocks noChangeArrowheads="1"/>
            </p:cNvSpPr>
            <p:nvPr/>
          </p:nvSpPr>
          <p:spPr bwMode="auto">
            <a:xfrm>
              <a:off x="875" y="1174"/>
              <a:ext cx="2423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32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ركز ..</a:t>
              </a:r>
              <a:endParaRPr lang="en-US" sz="32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762000" y="2057400"/>
            <a:ext cx="4676775" cy="822325"/>
            <a:chOff x="530" y="1584"/>
            <a:chExt cx="2711" cy="349"/>
          </a:xfrm>
        </p:grpSpPr>
        <p:sp>
          <p:nvSpPr>
            <p:cNvPr id="6158" name="AutoShape 10"/>
            <p:cNvSpPr>
              <a:spLocks noChangeArrowheads="1"/>
            </p:cNvSpPr>
            <p:nvPr/>
          </p:nvSpPr>
          <p:spPr bwMode="gray">
            <a:xfrm flipH="1">
              <a:off x="530" y="1584"/>
              <a:ext cx="2711" cy="34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F0F6FC"/>
                </a:gs>
              </a:gsLst>
              <a:lin ang="0" scaled="1"/>
            </a:gradFill>
            <a:ln w="38100" algn="ctr">
              <a:solidFill>
                <a:srgbClr val="FFFF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000066"/>
                </a:solidFill>
              </a:endParaRPr>
            </a:p>
          </p:txBody>
        </p:sp>
        <p:sp>
          <p:nvSpPr>
            <p:cNvPr id="6159" name="Rectangle 11"/>
            <p:cNvSpPr>
              <a:spLocks noChangeArrowheads="1"/>
            </p:cNvSpPr>
            <p:nvPr/>
          </p:nvSpPr>
          <p:spPr bwMode="auto">
            <a:xfrm>
              <a:off x="657" y="1667"/>
              <a:ext cx="2469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شارك و تفاعل إيجابيا ..</a:t>
              </a:r>
              <a:endParaRPr lang="en-US" sz="2800">
                <a:solidFill>
                  <a:srgbClr val="0000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15372" name="Group 12"/>
          <p:cNvGrpSpPr>
            <a:grpSpLocks/>
          </p:cNvGrpSpPr>
          <p:nvPr/>
        </p:nvGrpSpPr>
        <p:grpSpPr bwMode="auto">
          <a:xfrm>
            <a:off x="1219200" y="5334000"/>
            <a:ext cx="4673600" cy="823913"/>
            <a:chOff x="767" y="2971"/>
            <a:chExt cx="2710" cy="350"/>
          </a:xfrm>
        </p:grpSpPr>
        <p:sp>
          <p:nvSpPr>
            <p:cNvPr id="6156" name="AutoShape 13"/>
            <p:cNvSpPr>
              <a:spLocks noChangeArrowheads="1"/>
            </p:cNvSpPr>
            <p:nvPr/>
          </p:nvSpPr>
          <p:spPr bwMode="gray">
            <a:xfrm flipH="1">
              <a:off x="767" y="2971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FC"/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6157" name="Rectangle 14"/>
            <p:cNvSpPr>
              <a:spLocks noChangeArrowheads="1"/>
            </p:cNvSpPr>
            <p:nvPr/>
          </p:nvSpPr>
          <p:spPr bwMode="auto">
            <a:xfrm>
              <a:off x="784" y="3028"/>
              <a:ext cx="2604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طبق واستعن بالله ..</a:t>
              </a:r>
              <a:endParaRPr lang="en-US" sz="280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15375" name="Group 15"/>
          <p:cNvGrpSpPr>
            <a:grpSpLocks/>
          </p:cNvGrpSpPr>
          <p:nvPr/>
        </p:nvGrpSpPr>
        <p:grpSpPr bwMode="auto">
          <a:xfrm>
            <a:off x="762000" y="4267200"/>
            <a:ext cx="4676775" cy="852488"/>
            <a:chOff x="530" y="2508"/>
            <a:chExt cx="2711" cy="362"/>
          </a:xfrm>
        </p:grpSpPr>
        <p:sp>
          <p:nvSpPr>
            <p:cNvPr id="6154" name="AutoShape 16"/>
            <p:cNvSpPr>
              <a:spLocks noChangeArrowheads="1"/>
            </p:cNvSpPr>
            <p:nvPr/>
          </p:nvSpPr>
          <p:spPr bwMode="gray">
            <a:xfrm flipH="1">
              <a:off x="530" y="2508"/>
              <a:ext cx="2711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F0F6FC"/>
                </a:gs>
              </a:gsLst>
              <a:lin ang="0" scaled="1"/>
            </a:gradFill>
            <a:ln w="38100" algn="ctr">
              <a:solidFill>
                <a:srgbClr val="FFFF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000066"/>
                </a:solidFill>
              </a:endParaRPr>
            </a:p>
          </p:txBody>
        </p:sp>
        <p:sp>
          <p:nvSpPr>
            <p:cNvPr id="6155" name="Rectangle 17"/>
            <p:cNvSpPr>
              <a:spLocks noChangeArrowheads="1"/>
            </p:cNvSpPr>
            <p:nvPr/>
          </p:nvSpPr>
          <p:spPr bwMode="auto">
            <a:xfrm>
              <a:off x="685" y="2520"/>
              <a:ext cx="2421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40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استفد من الفراغات في كتابة التعليقات  والاستفسارات والأسئلة ..</a:t>
              </a:r>
              <a:endParaRPr lang="ar-EG" sz="2400">
                <a:solidFill>
                  <a:srgbClr val="0000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15378" name="Group 18"/>
          <p:cNvGrpSpPr>
            <a:grpSpLocks/>
          </p:cNvGrpSpPr>
          <p:nvPr/>
        </p:nvGrpSpPr>
        <p:grpSpPr bwMode="auto">
          <a:xfrm>
            <a:off x="457200" y="3200400"/>
            <a:ext cx="4673600" cy="825500"/>
            <a:chOff x="340" y="2046"/>
            <a:chExt cx="2710" cy="350"/>
          </a:xfrm>
        </p:grpSpPr>
        <p:sp>
          <p:nvSpPr>
            <p:cNvPr id="6152" name="AutoShape 19"/>
            <p:cNvSpPr>
              <a:spLocks noChangeArrowheads="1"/>
            </p:cNvSpPr>
            <p:nvPr/>
          </p:nvSpPr>
          <p:spPr bwMode="gray">
            <a:xfrm flipH="1">
              <a:off x="340" y="2046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FC"/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6153" name="Rectangle 20"/>
            <p:cNvSpPr>
              <a:spLocks noChangeArrowheads="1"/>
            </p:cNvSpPr>
            <p:nvPr/>
          </p:nvSpPr>
          <p:spPr bwMode="auto">
            <a:xfrm>
              <a:off x="431" y="2133"/>
              <a:ext cx="2540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أخرج بثمرات من هذه الدورة </a:t>
              </a:r>
              <a:endParaRPr lang="en-US" sz="280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441467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2438400" y="304800"/>
            <a:ext cx="4191000" cy="4495800"/>
            <a:chOff x="1545" y="190"/>
            <a:chExt cx="2640" cy="2832"/>
          </a:xfrm>
        </p:grpSpPr>
        <p:sp>
          <p:nvSpPr>
            <p:cNvPr id="7192" name="AutoShape 3"/>
            <p:cNvSpPr>
              <a:spLocks noChangeArrowheads="1"/>
            </p:cNvSpPr>
            <p:nvPr/>
          </p:nvSpPr>
          <p:spPr bwMode="gray">
            <a:xfrm flipH="1">
              <a:off x="1545" y="190"/>
              <a:ext cx="2640" cy="2832"/>
            </a:xfrm>
            <a:prstGeom prst="upArrow">
              <a:avLst>
                <a:gd name="adj1" fmla="val 50000"/>
                <a:gd name="adj2" fmla="val 20024"/>
              </a:avLst>
            </a:prstGeom>
            <a:gradFill rotWithShape="1">
              <a:gsLst>
                <a:gs pos="0">
                  <a:srgbClr val="226544"/>
                </a:gs>
                <a:gs pos="100000">
                  <a:srgbClr val="339966"/>
                </a:gs>
              </a:gsLst>
              <a:lin ang="189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Bottom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9966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7193" name="Rectangle 4"/>
            <p:cNvSpPr>
              <a:spLocks noChangeArrowheads="1"/>
            </p:cNvSpPr>
            <p:nvPr/>
          </p:nvSpPr>
          <p:spPr bwMode="auto">
            <a:xfrm>
              <a:off x="2234" y="1248"/>
              <a:ext cx="1270" cy="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4400">
                  <a:solidFill>
                    <a:schemeClr val="bg1"/>
                  </a:solidFill>
                  <a:latin typeface="Times New Roman" pitchFamily="18" charset="0"/>
                  <a:cs typeface="AdvertisingBold" pitchFamily="2" charset="-78"/>
                </a:rPr>
                <a:t>إجراءات إدارية</a:t>
              </a:r>
              <a:endParaRPr lang="en-US" sz="4400">
                <a:solidFill>
                  <a:schemeClr val="bg1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5638800" y="1382713"/>
            <a:ext cx="2286000" cy="1389062"/>
            <a:chOff x="3561" y="862"/>
            <a:chExt cx="1440" cy="875"/>
          </a:xfrm>
        </p:grpSpPr>
        <p:sp>
          <p:nvSpPr>
            <p:cNvPr id="7190" name="AutoShape 6"/>
            <p:cNvSpPr>
              <a:spLocks noChangeArrowheads="1"/>
            </p:cNvSpPr>
            <p:nvPr/>
          </p:nvSpPr>
          <p:spPr bwMode="gray">
            <a:xfrm>
              <a:off x="3561" y="862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91" name="AutoShape 7" descr="images (9)"/>
            <p:cNvSpPr>
              <a:spLocks noChangeArrowheads="1"/>
            </p:cNvSpPr>
            <p:nvPr/>
          </p:nvSpPr>
          <p:spPr bwMode="gray">
            <a:xfrm>
              <a:off x="3609" y="862"/>
              <a:ext cx="1327" cy="845"/>
            </a:xfrm>
            <a:prstGeom prst="flowChartAlternateProcess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392" name="Group 8"/>
          <p:cNvGrpSpPr>
            <a:grpSpLocks/>
          </p:cNvGrpSpPr>
          <p:nvPr/>
        </p:nvGrpSpPr>
        <p:grpSpPr bwMode="auto">
          <a:xfrm>
            <a:off x="5638800" y="2830513"/>
            <a:ext cx="2286000" cy="1389062"/>
            <a:chOff x="3561" y="1774"/>
            <a:chExt cx="1440" cy="875"/>
          </a:xfrm>
        </p:grpSpPr>
        <p:sp>
          <p:nvSpPr>
            <p:cNvPr id="7188" name="AutoShape 9"/>
            <p:cNvSpPr>
              <a:spLocks noChangeArrowheads="1"/>
            </p:cNvSpPr>
            <p:nvPr/>
          </p:nvSpPr>
          <p:spPr bwMode="gray">
            <a:xfrm>
              <a:off x="3561" y="1774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9" name="AutoShape 10" descr="تنزيل (11)"/>
            <p:cNvSpPr>
              <a:spLocks noChangeArrowheads="1"/>
            </p:cNvSpPr>
            <p:nvPr/>
          </p:nvSpPr>
          <p:spPr bwMode="gray">
            <a:xfrm>
              <a:off x="3618" y="1795"/>
              <a:ext cx="1327" cy="845"/>
            </a:xfrm>
            <a:prstGeom prst="flowChartAlternateProcess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5638800" y="4292600"/>
            <a:ext cx="2286000" cy="1389063"/>
            <a:chOff x="3561" y="2695"/>
            <a:chExt cx="1440" cy="875"/>
          </a:xfrm>
        </p:grpSpPr>
        <p:sp>
          <p:nvSpPr>
            <p:cNvPr id="7186" name="AutoShape 12"/>
            <p:cNvSpPr>
              <a:spLocks noChangeArrowheads="1"/>
            </p:cNvSpPr>
            <p:nvPr/>
          </p:nvSpPr>
          <p:spPr bwMode="gray">
            <a:xfrm>
              <a:off x="3561" y="2695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7" name="AutoShape 13" descr="تنزيل (13)"/>
            <p:cNvSpPr>
              <a:spLocks noChangeArrowheads="1"/>
            </p:cNvSpPr>
            <p:nvPr/>
          </p:nvSpPr>
          <p:spPr bwMode="gray">
            <a:xfrm>
              <a:off x="3609" y="2716"/>
              <a:ext cx="1327" cy="846"/>
            </a:xfrm>
            <a:prstGeom prst="flowChartAlternateProcess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1143000" y="1382713"/>
            <a:ext cx="2286000" cy="1389062"/>
            <a:chOff x="729" y="862"/>
            <a:chExt cx="1440" cy="875"/>
          </a:xfrm>
        </p:grpSpPr>
        <p:sp>
          <p:nvSpPr>
            <p:cNvPr id="7184" name="AutoShape 15"/>
            <p:cNvSpPr>
              <a:spLocks noChangeArrowheads="1"/>
            </p:cNvSpPr>
            <p:nvPr/>
          </p:nvSpPr>
          <p:spPr bwMode="gray">
            <a:xfrm>
              <a:off x="729" y="862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5" name="AutoShape 16" descr="images (21)"/>
            <p:cNvSpPr>
              <a:spLocks noChangeArrowheads="1"/>
            </p:cNvSpPr>
            <p:nvPr/>
          </p:nvSpPr>
          <p:spPr bwMode="gray">
            <a:xfrm>
              <a:off x="786" y="871"/>
              <a:ext cx="1327" cy="845"/>
            </a:xfrm>
            <a:prstGeom prst="flowChartAlternateProcess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401" name="Group 17"/>
          <p:cNvGrpSpPr>
            <a:grpSpLocks/>
          </p:cNvGrpSpPr>
          <p:nvPr/>
        </p:nvGrpSpPr>
        <p:grpSpPr bwMode="auto">
          <a:xfrm>
            <a:off x="1143000" y="2830513"/>
            <a:ext cx="2286000" cy="1389062"/>
            <a:chOff x="729" y="1774"/>
            <a:chExt cx="1440" cy="875"/>
          </a:xfrm>
        </p:grpSpPr>
        <p:sp>
          <p:nvSpPr>
            <p:cNvPr id="7182" name="AutoShape 18"/>
            <p:cNvSpPr>
              <a:spLocks noChangeArrowheads="1"/>
            </p:cNvSpPr>
            <p:nvPr/>
          </p:nvSpPr>
          <p:spPr bwMode="gray">
            <a:xfrm>
              <a:off x="729" y="1774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3" name="AutoShape 19" descr="images (4)"/>
            <p:cNvSpPr>
              <a:spLocks noChangeArrowheads="1"/>
            </p:cNvSpPr>
            <p:nvPr/>
          </p:nvSpPr>
          <p:spPr bwMode="gray">
            <a:xfrm>
              <a:off x="777" y="1774"/>
              <a:ext cx="1327" cy="845"/>
            </a:xfrm>
            <a:prstGeom prst="flowChartAlternateProcess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404" name="Group 20"/>
          <p:cNvGrpSpPr>
            <a:grpSpLocks/>
          </p:cNvGrpSpPr>
          <p:nvPr/>
        </p:nvGrpSpPr>
        <p:grpSpPr bwMode="auto">
          <a:xfrm>
            <a:off x="1143000" y="4278313"/>
            <a:ext cx="2286000" cy="1403350"/>
            <a:chOff x="729" y="2686"/>
            <a:chExt cx="1440" cy="884"/>
          </a:xfrm>
        </p:grpSpPr>
        <p:sp>
          <p:nvSpPr>
            <p:cNvPr id="7180" name="AutoShape 21"/>
            <p:cNvSpPr>
              <a:spLocks noChangeArrowheads="1"/>
            </p:cNvSpPr>
            <p:nvPr/>
          </p:nvSpPr>
          <p:spPr bwMode="gray">
            <a:xfrm>
              <a:off x="729" y="2695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81" name="AutoShape 22" descr="تنزيل (16)"/>
            <p:cNvSpPr>
              <a:spLocks noChangeArrowheads="1"/>
            </p:cNvSpPr>
            <p:nvPr/>
          </p:nvSpPr>
          <p:spPr bwMode="gray">
            <a:xfrm>
              <a:off x="777" y="2686"/>
              <a:ext cx="1327" cy="846"/>
            </a:xfrm>
            <a:prstGeom prst="flowChartAlternateProcess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16407" name="Group 23"/>
          <p:cNvGrpSpPr>
            <a:grpSpLocks/>
          </p:cNvGrpSpPr>
          <p:nvPr/>
        </p:nvGrpSpPr>
        <p:grpSpPr bwMode="auto">
          <a:xfrm>
            <a:off x="3381375" y="4873625"/>
            <a:ext cx="2286000" cy="1389063"/>
            <a:chOff x="2139" y="3061"/>
            <a:chExt cx="1440" cy="875"/>
          </a:xfrm>
        </p:grpSpPr>
        <p:sp>
          <p:nvSpPr>
            <p:cNvPr id="7178" name="AutoShape 24"/>
            <p:cNvSpPr>
              <a:spLocks noChangeArrowheads="1"/>
            </p:cNvSpPr>
            <p:nvPr/>
          </p:nvSpPr>
          <p:spPr bwMode="gray">
            <a:xfrm>
              <a:off x="2139" y="3061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E3E3E3"/>
                </a:gs>
                <a:gs pos="50000">
                  <a:srgbClr val="FFFFFF"/>
                </a:gs>
                <a:gs pos="100000">
                  <a:srgbClr val="E3E3E3"/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179" name="AutoShape 25" descr="images (2)"/>
            <p:cNvSpPr>
              <a:spLocks noChangeArrowheads="1"/>
            </p:cNvSpPr>
            <p:nvPr/>
          </p:nvSpPr>
          <p:spPr bwMode="gray">
            <a:xfrm>
              <a:off x="2217" y="3070"/>
              <a:ext cx="1327" cy="845"/>
            </a:xfrm>
            <a:prstGeom prst="flowChartAlternateProcess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2993430079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7" name="Group 9"/>
          <p:cNvGrpSpPr>
            <a:grpSpLocks/>
          </p:cNvGrpSpPr>
          <p:nvPr/>
        </p:nvGrpSpPr>
        <p:grpSpPr bwMode="auto">
          <a:xfrm>
            <a:off x="452438" y="2312988"/>
            <a:ext cx="2754312" cy="1968500"/>
            <a:chOff x="748" y="1488"/>
            <a:chExt cx="1416" cy="1180"/>
          </a:xfrm>
        </p:grpSpPr>
        <p:grpSp>
          <p:nvGrpSpPr>
            <p:cNvPr id="22538" name="Group 10"/>
            <p:cNvGrpSpPr>
              <a:grpSpLocks/>
            </p:cNvGrpSpPr>
            <p:nvPr/>
          </p:nvGrpSpPr>
          <p:grpSpPr bwMode="auto">
            <a:xfrm>
              <a:off x="748" y="1488"/>
              <a:ext cx="1416" cy="1180"/>
              <a:chOff x="4320" y="1152"/>
              <a:chExt cx="414" cy="402"/>
            </a:xfrm>
          </p:grpSpPr>
          <p:sp>
            <p:nvSpPr>
              <p:cNvPr id="22539" name="AutoShape 11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D45F48"/>
                  </a:gs>
                  <a:gs pos="100000">
                    <a:srgbClr val="D45F48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2540" name="Freeform 12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45F48">
                      <a:gamma/>
                      <a:tint val="48627"/>
                      <a:invGamma/>
                    </a:srgbClr>
                  </a:gs>
                  <a:gs pos="50000">
                    <a:srgbClr val="D45F48">
                      <a:alpha val="0"/>
                    </a:srgbClr>
                  </a:gs>
                  <a:gs pos="100000">
                    <a:srgbClr val="D45F48">
                      <a:gamma/>
                      <a:tint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801" y="1489"/>
              <a:ext cx="1316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البحث عن الذات واكتشاف مكنونها وأسرارها، حتى يمكنك النجاح والفلاح في هذه الدنيا.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3333750" y="2810172"/>
            <a:ext cx="247015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ar-EG" sz="5400" dirty="0">
                <a:solidFill>
                  <a:srgbClr val="996633"/>
                </a:solidFill>
                <a:latin typeface="Times New Roman" pitchFamily="18" charset="0"/>
                <a:cs typeface="AdvertisingBold" pitchFamily="2" charset="-78"/>
              </a:rPr>
              <a:t>تذكرى</a:t>
            </a:r>
            <a:endParaRPr lang="en-US" sz="3600" dirty="0">
              <a:solidFill>
                <a:srgbClr val="996633"/>
              </a:solidFill>
              <a:latin typeface="Times New Roman" pitchFamily="18" charset="0"/>
              <a:cs typeface="AdvertisingBold" pitchFamily="2" charset="-78"/>
            </a:endParaRPr>
          </a:p>
        </p:txBody>
      </p:sp>
      <p:grpSp>
        <p:nvGrpSpPr>
          <p:cNvPr id="22560" name="Group 32"/>
          <p:cNvGrpSpPr>
            <a:grpSpLocks/>
          </p:cNvGrpSpPr>
          <p:nvPr/>
        </p:nvGrpSpPr>
        <p:grpSpPr bwMode="auto">
          <a:xfrm>
            <a:off x="3206750" y="331788"/>
            <a:ext cx="2771775" cy="1968500"/>
            <a:chOff x="2020" y="209"/>
            <a:chExt cx="1746" cy="1240"/>
          </a:xfrm>
        </p:grpSpPr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2020" y="209"/>
              <a:ext cx="1734" cy="1240"/>
              <a:chOff x="4320" y="1152"/>
              <a:chExt cx="414" cy="402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5A87BE"/>
                  </a:gs>
                  <a:gs pos="100000">
                    <a:srgbClr val="5A87BE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2546" name="Freeform 18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A87BE">
                      <a:gamma/>
                      <a:tint val="48627"/>
                      <a:invGamma/>
                    </a:srgbClr>
                  </a:gs>
                  <a:gs pos="50000">
                    <a:srgbClr val="5A87BE">
                      <a:alpha val="0"/>
                    </a:srgbClr>
                  </a:gs>
                  <a:gs pos="100000">
                    <a:srgbClr val="5A87BE">
                      <a:gamma/>
                      <a:tint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2547" name="Rectangle 19"/>
            <p:cNvSpPr>
              <a:spLocks noChangeArrowheads="1"/>
            </p:cNvSpPr>
            <p:nvPr/>
          </p:nvSpPr>
          <p:spPr bwMode="auto">
            <a:xfrm>
              <a:off x="2020" y="214"/>
              <a:ext cx="1746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كثير من الناس جاءوا إلى هذا العالم ورحلوا، ولم يتعرفوا على إمكانياتهم وقدراتهم؟!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22558" name="Group 30"/>
          <p:cNvGrpSpPr>
            <a:grpSpLocks/>
          </p:cNvGrpSpPr>
          <p:nvPr/>
        </p:nvGrpSpPr>
        <p:grpSpPr bwMode="auto">
          <a:xfrm>
            <a:off x="5943600" y="2300288"/>
            <a:ext cx="2832100" cy="1966912"/>
            <a:chOff x="3744" y="1449"/>
            <a:chExt cx="1784" cy="1239"/>
          </a:xfrm>
        </p:grpSpPr>
        <p:grpSp>
          <p:nvGrpSpPr>
            <p:cNvPr id="22549" name="Group 21"/>
            <p:cNvGrpSpPr>
              <a:grpSpLocks/>
            </p:cNvGrpSpPr>
            <p:nvPr/>
          </p:nvGrpSpPr>
          <p:grpSpPr bwMode="auto">
            <a:xfrm>
              <a:off x="3766" y="1449"/>
              <a:ext cx="1735" cy="1239"/>
              <a:chOff x="4320" y="1152"/>
              <a:chExt cx="414" cy="402"/>
            </a:xfrm>
          </p:grpSpPr>
          <p:sp>
            <p:nvSpPr>
              <p:cNvPr id="22550" name="AutoShape 22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DC5270"/>
                  </a:gs>
                  <a:gs pos="100000">
                    <a:srgbClr val="DC5270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2551" name="Freeform 23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C5270">
                      <a:gamma/>
                      <a:tint val="48627"/>
                      <a:invGamma/>
                    </a:srgbClr>
                  </a:gs>
                  <a:gs pos="50000">
                    <a:srgbClr val="DC5270">
                      <a:alpha val="0"/>
                    </a:srgbClr>
                  </a:gs>
                  <a:gs pos="100000">
                    <a:srgbClr val="DC5270">
                      <a:gamma/>
                      <a:tint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2552" name="Rectangle 24"/>
            <p:cNvSpPr>
              <a:spLocks noChangeArrowheads="1"/>
            </p:cNvSpPr>
            <p:nvPr/>
          </p:nvSpPr>
          <p:spPr bwMode="auto">
            <a:xfrm>
              <a:off x="3744" y="1799"/>
              <a:ext cx="178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الإنسان لا يستخدم من عقله إلا جزءًا نذيرًا؟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22559" name="Group 31"/>
          <p:cNvGrpSpPr>
            <a:grpSpLocks/>
          </p:cNvGrpSpPr>
          <p:nvPr/>
        </p:nvGrpSpPr>
        <p:grpSpPr bwMode="auto">
          <a:xfrm>
            <a:off x="3206750" y="4300538"/>
            <a:ext cx="2752725" cy="2008187"/>
            <a:chOff x="2020" y="2709"/>
            <a:chExt cx="1734" cy="1265"/>
          </a:xfrm>
        </p:grpSpPr>
        <p:grpSp>
          <p:nvGrpSpPr>
            <p:cNvPr id="22554" name="Group 26"/>
            <p:cNvGrpSpPr>
              <a:grpSpLocks/>
            </p:cNvGrpSpPr>
            <p:nvPr/>
          </p:nvGrpSpPr>
          <p:grpSpPr bwMode="auto">
            <a:xfrm>
              <a:off x="2020" y="2709"/>
              <a:ext cx="1734" cy="1265"/>
              <a:chOff x="4320" y="1152"/>
              <a:chExt cx="414" cy="402"/>
            </a:xfrm>
          </p:grpSpPr>
          <p:sp>
            <p:nvSpPr>
              <p:cNvPr id="22555" name="AutoShape 27"/>
              <p:cNvSpPr>
                <a:spLocks noChangeArrowheads="1"/>
              </p:cNvSpPr>
              <p:nvPr/>
            </p:nvSpPr>
            <p:spPr bwMode="gray">
              <a:xfrm>
                <a:off x="4320" y="1152"/>
                <a:ext cx="414" cy="40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6600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2556" name="Freeform 28"/>
              <p:cNvSpPr>
                <a:spLocks/>
              </p:cNvSpPr>
              <p:nvPr/>
            </p:nvSpPr>
            <p:spPr bwMode="gray">
              <a:xfrm>
                <a:off x="4346" y="1178"/>
                <a:ext cx="206" cy="201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6600">
                      <a:gamma/>
                      <a:tint val="48627"/>
                      <a:invGamma/>
                    </a:srgbClr>
                  </a:gs>
                  <a:gs pos="50000">
                    <a:srgbClr val="006600">
                      <a:alpha val="0"/>
                    </a:srgbClr>
                  </a:gs>
                  <a:gs pos="100000">
                    <a:srgbClr val="006600">
                      <a:gamma/>
                      <a:tint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2557" name="Rectangle 29"/>
            <p:cNvSpPr>
              <a:spLocks noChangeArrowheads="1"/>
            </p:cNvSpPr>
            <p:nvPr/>
          </p:nvSpPr>
          <p:spPr bwMode="auto">
            <a:xfrm>
              <a:off x="2055" y="2952"/>
              <a:ext cx="1676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نظرتك لنفسك تؤثر في قراراتك وحالتك النفسية؟</a:t>
              </a:r>
              <a:endParaRPr lang="ar-EG" sz="24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7274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10" name="Group 34"/>
          <p:cNvGrpSpPr>
            <a:grpSpLocks/>
          </p:cNvGrpSpPr>
          <p:nvPr/>
        </p:nvGrpSpPr>
        <p:grpSpPr bwMode="auto">
          <a:xfrm>
            <a:off x="395288" y="1912938"/>
            <a:ext cx="3328987" cy="2870200"/>
            <a:chOff x="249" y="1205"/>
            <a:chExt cx="2097" cy="1808"/>
          </a:xfrm>
        </p:grpSpPr>
        <p:grpSp>
          <p:nvGrpSpPr>
            <p:cNvPr id="50182" name="Group 6"/>
            <p:cNvGrpSpPr>
              <a:grpSpLocks/>
            </p:cNvGrpSpPr>
            <p:nvPr/>
          </p:nvGrpSpPr>
          <p:grpSpPr bwMode="auto">
            <a:xfrm>
              <a:off x="249" y="1205"/>
              <a:ext cx="2097" cy="1808"/>
              <a:chOff x="1110" y="2656"/>
              <a:chExt cx="1549" cy="1351"/>
            </a:xfrm>
          </p:grpSpPr>
          <p:sp>
            <p:nvSpPr>
              <p:cNvPr id="50183" name="AutoShape 7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0184" name="AutoShape 8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0185" name="AutoShape 9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24B443"/>
                  </a:gs>
                  <a:gs pos="100000">
                    <a:srgbClr val="115D16"/>
                  </a:gs>
                </a:gsLst>
                <a:lin ang="27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658" y="1463"/>
              <a:ext cx="1262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الانسان يتخذ موقفه الذاتي, وينطلق حسب نظراته الى نظرة الآخرين له وليس حسب نظرة الآخرين اليه </a:t>
              </a:r>
              <a:endParaRPr lang="ar-EG" sz="20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50209" name="Group 33"/>
          <p:cNvGrpSpPr>
            <a:grpSpLocks/>
          </p:cNvGrpSpPr>
          <p:nvPr/>
        </p:nvGrpSpPr>
        <p:grpSpPr bwMode="auto">
          <a:xfrm>
            <a:off x="5419725" y="1920875"/>
            <a:ext cx="3328988" cy="2867025"/>
            <a:chOff x="3414" y="1210"/>
            <a:chExt cx="2097" cy="1806"/>
          </a:xfrm>
        </p:grpSpPr>
        <p:grpSp>
          <p:nvGrpSpPr>
            <p:cNvPr id="50188" name="Group 12"/>
            <p:cNvGrpSpPr>
              <a:grpSpLocks/>
            </p:cNvGrpSpPr>
            <p:nvPr/>
          </p:nvGrpSpPr>
          <p:grpSpPr bwMode="auto">
            <a:xfrm>
              <a:off x="3414" y="1210"/>
              <a:ext cx="2097" cy="1806"/>
              <a:chOff x="3174" y="2656"/>
              <a:chExt cx="1549" cy="1351"/>
            </a:xfrm>
          </p:grpSpPr>
          <p:sp>
            <p:nvSpPr>
              <p:cNvPr id="50189" name="AutoShape 1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0190" name="AutoShape 1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0191" name="AutoShape 1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EC941E">
                      <a:gamma/>
                      <a:shade val="46275"/>
                      <a:invGamma/>
                    </a:srgbClr>
                  </a:gs>
                  <a:gs pos="100000">
                    <a:srgbClr val="EC941E"/>
                  </a:gs>
                </a:gsLst>
                <a:lin ang="27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3783" y="1481"/>
              <a:ext cx="1353" cy="1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EG" sz="2000" dirty="0">
                  <a:latin typeface="Times New Roman" pitchFamily="18" charset="0"/>
                  <a:cs typeface="Monotype Koufi" pitchFamily="2" charset="-78"/>
                </a:rPr>
                <a:t>الانسان</a:t>
              </a:r>
              <a:r>
                <a:rPr lang="ar-SA" sz="2000" dirty="0">
                  <a:latin typeface="Times New Roman" pitchFamily="18" charset="0"/>
                  <a:cs typeface="Monotype Koufi" pitchFamily="2" charset="-78"/>
                </a:rPr>
                <a:t> قد ينظر الى الاخرين على أنهم قريبون منه</a:t>
              </a:r>
              <a:r>
                <a:rPr lang="ar-EG" sz="2000" dirty="0">
                  <a:latin typeface="Times New Roman" pitchFamily="18" charset="0"/>
                  <a:cs typeface="Monotype Koufi" pitchFamily="2" charset="-78"/>
                </a:rPr>
                <a:t> </a:t>
              </a:r>
              <a:r>
                <a:rPr lang="ar-SA" sz="2000" dirty="0">
                  <a:latin typeface="Times New Roman" pitchFamily="18" charset="0"/>
                  <a:cs typeface="Monotype Koufi" pitchFamily="2" charset="-78"/>
                </a:rPr>
                <a:t>أو بعيدون عنه وقد يشك في تصرفاتهم وقد يثق في سلوكياتهم</a:t>
              </a:r>
              <a:endParaRPr lang="en-US" sz="2000" dirty="0"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50208" name="Group 32"/>
          <p:cNvGrpSpPr>
            <a:grpSpLocks/>
          </p:cNvGrpSpPr>
          <p:nvPr/>
        </p:nvGrpSpPr>
        <p:grpSpPr bwMode="auto">
          <a:xfrm>
            <a:off x="2911475" y="3305175"/>
            <a:ext cx="3327400" cy="2867025"/>
            <a:chOff x="1834" y="2082"/>
            <a:chExt cx="2096" cy="1806"/>
          </a:xfrm>
        </p:grpSpPr>
        <p:grpSp>
          <p:nvGrpSpPr>
            <p:cNvPr id="50194" name="Group 18"/>
            <p:cNvGrpSpPr>
              <a:grpSpLocks/>
            </p:cNvGrpSpPr>
            <p:nvPr/>
          </p:nvGrpSpPr>
          <p:grpSpPr bwMode="auto">
            <a:xfrm>
              <a:off x="1834" y="2082"/>
              <a:ext cx="2096" cy="1806"/>
              <a:chOff x="3174" y="2656"/>
              <a:chExt cx="1549" cy="1351"/>
            </a:xfrm>
          </p:grpSpPr>
          <p:sp>
            <p:nvSpPr>
              <p:cNvPr id="50195" name="AutoShape 19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0196" name="AutoShape 20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0197" name="AutoShape 21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2254" y="2346"/>
              <a:ext cx="1250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701675" algn="l"/>
                </a:tabLst>
              </a:pPr>
              <a:r>
                <a:rPr lang="ar-SA" sz="20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القضية ليست مرتبطة بالواقع الخارجي ، وإنما مرتبطة بما تريد أن ترى نظرة الناس اليك</a:t>
              </a:r>
              <a:endParaRPr lang="en-US" sz="20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50202" name="Group 26"/>
          <p:cNvGrpSpPr>
            <a:grpSpLocks/>
          </p:cNvGrpSpPr>
          <p:nvPr/>
        </p:nvGrpSpPr>
        <p:grpSpPr bwMode="auto">
          <a:xfrm>
            <a:off x="2286000" y="590550"/>
            <a:ext cx="4419600" cy="1184275"/>
            <a:chOff x="1440" y="240"/>
            <a:chExt cx="2784" cy="746"/>
          </a:xfrm>
        </p:grpSpPr>
        <p:sp>
          <p:nvSpPr>
            <p:cNvPr id="50203" name="AutoShape 27"/>
            <p:cNvSpPr>
              <a:spLocks noChangeArrowheads="1"/>
            </p:cNvSpPr>
            <p:nvPr/>
          </p:nvSpPr>
          <p:spPr bwMode="gray">
            <a:xfrm>
              <a:off x="1440" y="240"/>
              <a:ext cx="2784" cy="72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F8F8F8">
                    <a:gamma/>
                    <a:shade val="76471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1440" y="307"/>
              <a:ext cx="2709" cy="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ar-SA" sz="3200" dirty="0">
                  <a:solidFill>
                    <a:srgbClr val="339933"/>
                  </a:solidFill>
                  <a:latin typeface="Orbit-B BT" pitchFamily="82" charset="0"/>
                  <a:cs typeface="AdvertisingBold" pitchFamily="2" charset="-78"/>
                </a:rPr>
                <a:t>نظرة الإنسان إلى الآخرين ونظرتهم إليه..</a:t>
              </a:r>
              <a:endParaRPr lang="en-US" sz="3200" dirty="0">
                <a:solidFill>
                  <a:srgbClr val="339933"/>
                </a:solidFill>
                <a:latin typeface="Orbit-B BT" pitchFamily="82" charset="0"/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354551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0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170"/>
          <p:cNvGrpSpPr>
            <a:grpSpLocks/>
          </p:cNvGrpSpPr>
          <p:nvPr/>
        </p:nvGrpSpPr>
        <p:grpSpPr bwMode="auto">
          <a:xfrm>
            <a:off x="6366730" y="4835461"/>
            <a:ext cx="1938337" cy="592440"/>
            <a:chOff x="4099" y="1534"/>
            <a:chExt cx="1221" cy="737"/>
          </a:xfrm>
        </p:grpSpPr>
        <p:sp>
          <p:nvSpPr>
            <p:cNvPr id="60" name="AutoShape 123"/>
            <p:cNvSpPr>
              <a:spLocks noChangeArrowheads="1"/>
            </p:cNvSpPr>
            <p:nvPr/>
          </p:nvSpPr>
          <p:spPr bwMode="gray">
            <a:xfrm>
              <a:off x="4099" y="1534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100000">
                  <a:srgbClr val="996633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1" name="Rectangle 124"/>
            <p:cNvSpPr>
              <a:spLocks noChangeArrowheads="1"/>
            </p:cNvSpPr>
            <p:nvPr/>
          </p:nvSpPr>
          <p:spPr bwMode="auto">
            <a:xfrm>
              <a:off x="4169" y="1697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التوتر</a:t>
              </a:r>
              <a:endParaRPr lang="ar-SA" sz="36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dvertisingBold" pitchFamily="2" charset="-78"/>
              </a:endParaRPr>
            </a:p>
          </p:txBody>
        </p:sp>
      </p:grpSp>
      <p:grpSp>
        <p:nvGrpSpPr>
          <p:cNvPr id="62" name="Group 159"/>
          <p:cNvGrpSpPr>
            <a:grpSpLocks/>
          </p:cNvGrpSpPr>
          <p:nvPr/>
        </p:nvGrpSpPr>
        <p:grpSpPr bwMode="auto">
          <a:xfrm>
            <a:off x="4391013" y="4842719"/>
            <a:ext cx="1938337" cy="599675"/>
            <a:chOff x="2863" y="1537"/>
            <a:chExt cx="1221" cy="746"/>
          </a:xfrm>
        </p:grpSpPr>
        <p:sp>
          <p:nvSpPr>
            <p:cNvPr id="63" name="AutoShape 126"/>
            <p:cNvSpPr>
              <a:spLocks noChangeArrowheads="1"/>
            </p:cNvSpPr>
            <p:nvPr/>
          </p:nvSpPr>
          <p:spPr bwMode="gray">
            <a:xfrm>
              <a:off x="2863" y="1537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95151"/>
                </a:gs>
                <a:gs pos="100000">
                  <a:srgbClr val="E95151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4" name="Rectangle 127"/>
            <p:cNvSpPr>
              <a:spLocks noChangeArrowheads="1"/>
            </p:cNvSpPr>
            <p:nvPr/>
          </p:nvSpPr>
          <p:spPr bwMode="auto">
            <a:xfrm>
              <a:off x="2948" y="1709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الكره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65" name="Group 163"/>
          <p:cNvGrpSpPr>
            <a:grpSpLocks/>
          </p:cNvGrpSpPr>
          <p:nvPr/>
        </p:nvGrpSpPr>
        <p:grpSpPr bwMode="auto">
          <a:xfrm>
            <a:off x="2394732" y="4839895"/>
            <a:ext cx="1938337" cy="595656"/>
            <a:chOff x="1611" y="1534"/>
            <a:chExt cx="1221" cy="741"/>
          </a:xfrm>
        </p:grpSpPr>
        <p:sp>
          <p:nvSpPr>
            <p:cNvPr id="66" name="AutoShape 129"/>
            <p:cNvSpPr>
              <a:spLocks noChangeArrowheads="1"/>
            </p:cNvSpPr>
            <p:nvPr/>
          </p:nvSpPr>
          <p:spPr bwMode="gray">
            <a:xfrm>
              <a:off x="1611" y="1534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600"/>
                </a:gs>
                <a:gs pos="100000">
                  <a:srgbClr val="006600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 algn="ctr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7" name="Rectangle 130"/>
            <p:cNvSpPr>
              <a:spLocks noChangeArrowheads="1"/>
            </p:cNvSpPr>
            <p:nvPr/>
          </p:nvSpPr>
          <p:spPr bwMode="auto">
            <a:xfrm>
              <a:off x="1681" y="1701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الغضب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68" name="Group 164"/>
          <p:cNvGrpSpPr>
            <a:grpSpLocks/>
          </p:cNvGrpSpPr>
          <p:nvPr/>
        </p:nvGrpSpPr>
        <p:grpSpPr bwMode="auto">
          <a:xfrm>
            <a:off x="422032" y="4835462"/>
            <a:ext cx="1938337" cy="599675"/>
            <a:chOff x="375" y="1537"/>
            <a:chExt cx="1221" cy="746"/>
          </a:xfrm>
        </p:grpSpPr>
        <p:sp>
          <p:nvSpPr>
            <p:cNvPr id="69" name="AutoShape 132"/>
            <p:cNvSpPr>
              <a:spLocks noChangeArrowheads="1"/>
            </p:cNvSpPr>
            <p:nvPr/>
          </p:nvSpPr>
          <p:spPr bwMode="gray">
            <a:xfrm>
              <a:off x="375" y="1537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0" name="Rectangle 133"/>
            <p:cNvSpPr>
              <a:spLocks noChangeArrowheads="1"/>
            </p:cNvSpPr>
            <p:nvPr/>
          </p:nvSpPr>
          <p:spPr bwMode="auto">
            <a:xfrm>
              <a:off x="460" y="1709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الحب 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71" name="Group 171"/>
          <p:cNvGrpSpPr>
            <a:grpSpLocks/>
          </p:cNvGrpSpPr>
          <p:nvPr/>
        </p:nvGrpSpPr>
        <p:grpSpPr bwMode="auto">
          <a:xfrm>
            <a:off x="6392521" y="5473753"/>
            <a:ext cx="1938338" cy="592440"/>
            <a:chOff x="4116" y="2267"/>
            <a:chExt cx="1221" cy="737"/>
          </a:xfrm>
        </p:grpSpPr>
        <p:sp>
          <p:nvSpPr>
            <p:cNvPr id="72" name="AutoShape 135"/>
            <p:cNvSpPr>
              <a:spLocks noChangeArrowheads="1"/>
            </p:cNvSpPr>
            <p:nvPr/>
          </p:nvSpPr>
          <p:spPr bwMode="gray">
            <a:xfrm>
              <a:off x="4116" y="2267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100000">
                  <a:srgbClr val="996633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3" name="Rectangle 136"/>
            <p:cNvSpPr>
              <a:spLocks noChangeArrowheads="1"/>
            </p:cNvSpPr>
            <p:nvPr/>
          </p:nvSpPr>
          <p:spPr bwMode="auto">
            <a:xfrm>
              <a:off x="4186" y="2430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الاطمئنان</a:t>
              </a:r>
            </a:p>
          </p:txBody>
        </p:sp>
      </p:grpSp>
      <p:grpSp>
        <p:nvGrpSpPr>
          <p:cNvPr id="74" name="Group 168"/>
          <p:cNvGrpSpPr>
            <a:grpSpLocks/>
          </p:cNvGrpSpPr>
          <p:nvPr/>
        </p:nvGrpSpPr>
        <p:grpSpPr bwMode="auto">
          <a:xfrm>
            <a:off x="4391012" y="5484207"/>
            <a:ext cx="1938338" cy="643084"/>
            <a:chOff x="2880" y="2270"/>
            <a:chExt cx="1221" cy="800"/>
          </a:xfrm>
        </p:grpSpPr>
        <p:sp>
          <p:nvSpPr>
            <p:cNvPr id="75" name="AutoShape 138"/>
            <p:cNvSpPr>
              <a:spLocks noChangeArrowheads="1"/>
            </p:cNvSpPr>
            <p:nvPr/>
          </p:nvSpPr>
          <p:spPr bwMode="gray">
            <a:xfrm>
              <a:off x="2880" y="2270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95151"/>
                </a:gs>
                <a:gs pos="100000">
                  <a:srgbClr val="E95151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6" name="Rectangle 139"/>
            <p:cNvSpPr>
              <a:spLocks noChangeArrowheads="1"/>
            </p:cNvSpPr>
            <p:nvPr/>
          </p:nvSpPr>
          <p:spPr bwMode="auto">
            <a:xfrm>
              <a:off x="2975" y="2343"/>
              <a:ext cx="1062" cy="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3200" dirty="0">
                  <a:solidFill>
                    <a:srgbClr val="FFFFCC"/>
                  </a:solidFill>
                  <a:cs typeface="Monotype Koufi" pitchFamily="2" charset="-78"/>
                </a:rPr>
                <a:t> </a:t>
              </a: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الولاء 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77" name="Group 169"/>
          <p:cNvGrpSpPr>
            <a:grpSpLocks/>
          </p:cNvGrpSpPr>
          <p:nvPr/>
        </p:nvGrpSpPr>
        <p:grpSpPr bwMode="auto">
          <a:xfrm>
            <a:off x="2406637" y="5490849"/>
            <a:ext cx="1938338" cy="591635"/>
            <a:chOff x="1628" y="2267"/>
            <a:chExt cx="1221" cy="736"/>
          </a:xfrm>
        </p:grpSpPr>
        <p:sp>
          <p:nvSpPr>
            <p:cNvPr id="78" name="AutoShape 141"/>
            <p:cNvSpPr>
              <a:spLocks noChangeArrowheads="1"/>
            </p:cNvSpPr>
            <p:nvPr/>
          </p:nvSpPr>
          <p:spPr bwMode="gray">
            <a:xfrm>
              <a:off x="1628" y="2267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600"/>
                </a:gs>
                <a:gs pos="100000">
                  <a:srgbClr val="006600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 algn="ctr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79" name="Rectangle 142"/>
            <p:cNvSpPr>
              <a:spLocks noChangeArrowheads="1"/>
            </p:cNvSpPr>
            <p:nvPr/>
          </p:nvSpPr>
          <p:spPr bwMode="auto">
            <a:xfrm>
              <a:off x="1698" y="2429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الاكتئاب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80" name="Group 165"/>
          <p:cNvGrpSpPr>
            <a:grpSpLocks/>
          </p:cNvGrpSpPr>
          <p:nvPr/>
        </p:nvGrpSpPr>
        <p:grpSpPr bwMode="auto">
          <a:xfrm>
            <a:off x="422031" y="5484205"/>
            <a:ext cx="1938338" cy="595656"/>
            <a:chOff x="392" y="2270"/>
            <a:chExt cx="1221" cy="741"/>
          </a:xfrm>
        </p:grpSpPr>
        <p:sp>
          <p:nvSpPr>
            <p:cNvPr id="81" name="AutoShape 144"/>
            <p:cNvSpPr>
              <a:spLocks noChangeArrowheads="1"/>
            </p:cNvSpPr>
            <p:nvPr/>
          </p:nvSpPr>
          <p:spPr bwMode="gray">
            <a:xfrm>
              <a:off x="392" y="2270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 algn="ctr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82" name="Rectangle 145"/>
            <p:cNvSpPr>
              <a:spLocks noChangeArrowheads="1"/>
            </p:cNvSpPr>
            <p:nvPr/>
          </p:nvSpPr>
          <p:spPr bwMode="auto">
            <a:xfrm>
              <a:off x="477" y="2437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التردد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83" name="Group 172"/>
          <p:cNvGrpSpPr>
            <a:grpSpLocks/>
          </p:cNvGrpSpPr>
          <p:nvPr/>
        </p:nvGrpSpPr>
        <p:grpSpPr bwMode="auto">
          <a:xfrm>
            <a:off x="6371419" y="6097546"/>
            <a:ext cx="1938338" cy="592439"/>
            <a:chOff x="4116" y="2985"/>
            <a:chExt cx="1221" cy="737"/>
          </a:xfrm>
        </p:grpSpPr>
        <p:sp>
          <p:nvSpPr>
            <p:cNvPr id="84" name="AutoShape 147"/>
            <p:cNvSpPr>
              <a:spLocks noChangeArrowheads="1"/>
            </p:cNvSpPr>
            <p:nvPr/>
          </p:nvSpPr>
          <p:spPr bwMode="gray">
            <a:xfrm>
              <a:off x="4116" y="2985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100000">
                  <a:srgbClr val="996633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85" name="Rectangle 148"/>
            <p:cNvSpPr>
              <a:spLocks noChangeArrowheads="1"/>
            </p:cNvSpPr>
            <p:nvPr/>
          </p:nvSpPr>
          <p:spPr bwMode="auto">
            <a:xfrm>
              <a:off x="4186" y="3148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التعاطف</a:t>
              </a:r>
              <a:endParaRPr lang="ar-SA" sz="36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dvertisingBold" pitchFamily="2" charset="-78"/>
              </a:endParaRPr>
            </a:p>
          </p:txBody>
        </p:sp>
      </p:grpSp>
      <p:grpSp>
        <p:nvGrpSpPr>
          <p:cNvPr id="86" name="Group 173"/>
          <p:cNvGrpSpPr>
            <a:grpSpLocks/>
          </p:cNvGrpSpPr>
          <p:nvPr/>
        </p:nvGrpSpPr>
        <p:grpSpPr bwMode="auto">
          <a:xfrm>
            <a:off x="4409269" y="6103088"/>
            <a:ext cx="1938338" cy="569128"/>
            <a:chOff x="2880" y="2988"/>
            <a:chExt cx="1221" cy="708"/>
          </a:xfrm>
        </p:grpSpPr>
        <p:sp>
          <p:nvSpPr>
            <p:cNvPr id="87" name="AutoShape 150"/>
            <p:cNvSpPr>
              <a:spLocks noChangeArrowheads="1"/>
            </p:cNvSpPr>
            <p:nvPr/>
          </p:nvSpPr>
          <p:spPr bwMode="gray">
            <a:xfrm>
              <a:off x="2880" y="2988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95151"/>
                </a:gs>
                <a:gs pos="100000">
                  <a:srgbClr val="E95151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88" name="Rectangle 151"/>
            <p:cNvSpPr>
              <a:spLocks noChangeArrowheads="1"/>
            </p:cNvSpPr>
            <p:nvPr/>
          </p:nvSpPr>
          <p:spPr bwMode="auto">
            <a:xfrm>
              <a:off x="2965" y="3059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الإحجام 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89" name="Group 167"/>
          <p:cNvGrpSpPr>
            <a:grpSpLocks/>
          </p:cNvGrpSpPr>
          <p:nvPr/>
        </p:nvGrpSpPr>
        <p:grpSpPr bwMode="auto">
          <a:xfrm>
            <a:off x="2421719" y="6097547"/>
            <a:ext cx="1938338" cy="578774"/>
            <a:chOff x="1628" y="2985"/>
            <a:chExt cx="1221" cy="720"/>
          </a:xfrm>
        </p:grpSpPr>
        <p:sp>
          <p:nvSpPr>
            <p:cNvPr id="90" name="AutoShape 153"/>
            <p:cNvSpPr>
              <a:spLocks noChangeArrowheads="1"/>
            </p:cNvSpPr>
            <p:nvPr/>
          </p:nvSpPr>
          <p:spPr bwMode="gray">
            <a:xfrm>
              <a:off x="1628" y="2985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600"/>
                </a:gs>
                <a:gs pos="100000">
                  <a:srgbClr val="006600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1" name="Rectangle 154"/>
            <p:cNvSpPr>
              <a:spLocks noChangeArrowheads="1"/>
            </p:cNvSpPr>
            <p:nvPr/>
          </p:nvSpPr>
          <p:spPr bwMode="auto">
            <a:xfrm>
              <a:off x="1698" y="3131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الفرح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92" name="Group 166"/>
          <p:cNvGrpSpPr>
            <a:grpSpLocks/>
          </p:cNvGrpSpPr>
          <p:nvPr/>
        </p:nvGrpSpPr>
        <p:grpSpPr bwMode="auto">
          <a:xfrm>
            <a:off x="432582" y="6106387"/>
            <a:ext cx="1938338" cy="582794"/>
            <a:chOff x="392" y="2988"/>
            <a:chExt cx="1221" cy="725"/>
          </a:xfrm>
        </p:grpSpPr>
        <p:sp>
          <p:nvSpPr>
            <p:cNvPr id="93" name="AutoShape 156"/>
            <p:cNvSpPr>
              <a:spLocks noChangeArrowheads="1"/>
            </p:cNvSpPr>
            <p:nvPr/>
          </p:nvSpPr>
          <p:spPr bwMode="gray">
            <a:xfrm>
              <a:off x="392" y="2988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 algn="ctr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4" name="Rectangle 157"/>
            <p:cNvSpPr>
              <a:spLocks noChangeArrowheads="1"/>
            </p:cNvSpPr>
            <p:nvPr/>
          </p:nvSpPr>
          <p:spPr bwMode="auto">
            <a:xfrm>
              <a:off x="477" y="3139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الحزن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110" name="Group 164"/>
          <p:cNvGrpSpPr>
            <a:grpSpLocks/>
          </p:cNvGrpSpPr>
          <p:nvPr/>
        </p:nvGrpSpPr>
        <p:grpSpPr bwMode="auto">
          <a:xfrm>
            <a:off x="422032" y="4205868"/>
            <a:ext cx="1938337" cy="599675"/>
            <a:chOff x="375" y="1537"/>
            <a:chExt cx="1221" cy="746"/>
          </a:xfrm>
        </p:grpSpPr>
        <p:sp>
          <p:nvSpPr>
            <p:cNvPr id="111" name="AutoShape 132"/>
            <p:cNvSpPr>
              <a:spLocks noChangeArrowheads="1"/>
            </p:cNvSpPr>
            <p:nvPr/>
          </p:nvSpPr>
          <p:spPr bwMode="gray">
            <a:xfrm>
              <a:off x="375" y="1537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12" name="Rectangle 133"/>
            <p:cNvSpPr>
              <a:spLocks noChangeArrowheads="1"/>
            </p:cNvSpPr>
            <p:nvPr/>
          </p:nvSpPr>
          <p:spPr bwMode="auto">
            <a:xfrm>
              <a:off x="460" y="1709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الحماس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113" name="Group 163"/>
          <p:cNvGrpSpPr>
            <a:grpSpLocks/>
          </p:cNvGrpSpPr>
          <p:nvPr/>
        </p:nvGrpSpPr>
        <p:grpSpPr bwMode="auto">
          <a:xfrm>
            <a:off x="2406638" y="4191000"/>
            <a:ext cx="1938337" cy="595656"/>
            <a:chOff x="1611" y="1534"/>
            <a:chExt cx="1221" cy="741"/>
          </a:xfrm>
        </p:grpSpPr>
        <p:sp>
          <p:nvSpPr>
            <p:cNvPr id="114" name="AutoShape 129"/>
            <p:cNvSpPr>
              <a:spLocks noChangeArrowheads="1"/>
            </p:cNvSpPr>
            <p:nvPr/>
          </p:nvSpPr>
          <p:spPr bwMode="gray">
            <a:xfrm>
              <a:off x="1611" y="1534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600"/>
                </a:gs>
                <a:gs pos="100000">
                  <a:srgbClr val="006600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 algn="ctr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15" name="Rectangle 130"/>
            <p:cNvSpPr>
              <a:spLocks noChangeArrowheads="1"/>
            </p:cNvSpPr>
            <p:nvPr/>
          </p:nvSpPr>
          <p:spPr bwMode="auto">
            <a:xfrm>
              <a:off x="1681" y="1701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الأمل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116" name="Group 159"/>
          <p:cNvGrpSpPr>
            <a:grpSpLocks/>
          </p:cNvGrpSpPr>
          <p:nvPr/>
        </p:nvGrpSpPr>
        <p:grpSpPr bwMode="auto">
          <a:xfrm>
            <a:off x="4391012" y="4187380"/>
            <a:ext cx="1938337" cy="599676"/>
            <a:chOff x="2863" y="1537"/>
            <a:chExt cx="1221" cy="746"/>
          </a:xfrm>
        </p:grpSpPr>
        <p:sp>
          <p:nvSpPr>
            <p:cNvPr id="117" name="AutoShape 126"/>
            <p:cNvSpPr>
              <a:spLocks noChangeArrowheads="1"/>
            </p:cNvSpPr>
            <p:nvPr/>
          </p:nvSpPr>
          <p:spPr bwMode="gray">
            <a:xfrm>
              <a:off x="2863" y="1537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95151"/>
                </a:gs>
                <a:gs pos="100000">
                  <a:srgbClr val="E95151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18" name="Rectangle 127"/>
            <p:cNvSpPr>
              <a:spLocks noChangeArrowheads="1"/>
            </p:cNvSpPr>
            <p:nvPr/>
          </p:nvSpPr>
          <p:spPr bwMode="auto">
            <a:xfrm>
              <a:off x="2883" y="1709"/>
              <a:ext cx="1187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التفاؤل </a:t>
              </a:r>
            </a:p>
          </p:txBody>
        </p:sp>
      </p:grpSp>
      <p:grpSp>
        <p:nvGrpSpPr>
          <p:cNvPr id="119" name="Group 170"/>
          <p:cNvGrpSpPr>
            <a:grpSpLocks/>
          </p:cNvGrpSpPr>
          <p:nvPr/>
        </p:nvGrpSpPr>
        <p:grpSpPr bwMode="auto">
          <a:xfrm>
            <a:off x="6373264" y="4197024"/>
            <a:ext cx="1938337" cy="568324"/>
            <a:chOff x="4099" y="1534"/>
            <a:chExt cx="1221" cy="707"/>
          </a:xfrm>
        </p:grpSpPr>
        <p:sp>
          <p:nvSpPr>
            <p:cNvPr id="120" name="AutoShape 123"/>
            <p:cNvSpPr>
              <a:spLocks noChangeArrowheads="1"/>
            </p:cNvSpPr>
            <p:nvPr/>
          </p:nvSpPr>
          <p:spPr bwMode="gray">
            <a:xfrm>
              <a:off x="4099" y="1534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100000">
                  <a:srgbClr val="996633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21" name="Rectangle 124"/>
            <p:cNvSpPr>
              <a:spLocks noChangeArrowheads="1"/>
            </p:cNvSpPr>
            <p:nvPr/>
          </p:nvSpPr>
          <p:spPr bwMode="auto">
            <a:xfrm>
              <a:off x="4163" y="1656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التشاؤم </a:t>
              </a:r>
            </a:p>
          </p:txBody>
        </p:sp>
      </p:grpSp>
      <p:grpSp>
        <p:nvGrpSpPr>
          <p:cNvPr id="122" name="Group 6"/>
          <p:cNvGrpSpPr>
            <a:grpSpLocks/>
          </p:cNvGrpSpPr>
          <p:nvPr/>
        </p:nvGrpSpPr>
        <p:grpSpPr bwMode="auto">
          <a:xfrm>
            <a:off x="2360369" y="97358"/>
            <a:ext cx="4283075" cy="786998"/>
            <a:chOff x="1338" y="1121"/>
            <a:chExt cx="3130" cy="741"/>
          </a:xfrm>
        </p:grpSpPr>
        <p:sp>
          <p:nvSpPr>
            <p:cNvPr id="123" name="AutoShape 7"/>
            <p:cNvSpPr>
              <a:spLocks noChangeArrowheads="1"/>
            </p:cNvSpPr>
            <p:nvPr/>
          </p:nvSpPr>
          <p:spPr bwMode="gray">
            <a:xfrm>
              <a:off x="1338" y="1121"/>
              <a:ext cx="3130" cy="676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9999"/>
              </a:srgbClr>
            </a:solidFill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24" name="Rectangle 8"/>
            <p:cNvSpPr>
              <a:spLocks noChangeArrowheads="1"/>
            </p:cNvSpPr>
            <p:nvPr/>
          </p:nvSpPr>
          <p:spPr bwMode="auto">
            <a:xfrm>
              <a:off x="1352" y="1253"/>
              <a:ext cx="3102" cy="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600" dirty="0">
                  <a:solidFill>
                    <a:srgbClr val="CC3300"/>
                  </a:solidFill>
                  <a:cs typeface="AdvertisingBold" pitchFamily="2" charset="-78"/>
                </a:rPr>
                <a:t>الإعاقة الكبرى </a:t>
              </a:r>
            </a:p>
          </p:txBody>
        </p:sp>
      </p:grpSp>
      <p:grpSp>
        <p:nvGrpSpPr>
          <p:cNvPr id="125" name="Group 24"/>
          <p:cNvGrpSpPr>
            <a:grpSpLocks/>
          </p:cNvGrpSpPr>
          <p:nvPr/>
        </p:nvGrpSpPr>
        <p:grpSpPr bwMode="auto">
          <a:xfrm>
            <a:off x="987038" y="963765"/>
            <a:ext cx="7034213" cy="849103"/>
            <a:chOff x="632" y="2095"/>
            <a:chExt cx="4431" cy="654"/>
          </a:xfrm>
        </p:grpSpPr>
        <p:grpSp>
          <p:nvGrpSpPr>
            <p:cNvPr id="126" name="Group 13"/>
            <p:cNvGrpSpPr>
              <a:grpSpLocks/>
            </p:cNvGrpSpPr>
            <p:nvPr/>
          </p:nvGrpSpPr>
          <p:grpSpPr bwMode="auto">
            <a:xfrm>
              <a:off x="632" y="2095"/>
              <a:ext cx="4431" cy="654"/>
              <a:chOff x="1123" y="2376"/>
              <a:chExt cx="3360" cy="323"/>
            </a:xfrm>
          </p:grpSpPr>
          <p:sp>
            <p:nvSpPr>
              <p:cNvPr id="128" name="AutoShape 14"/>
              <p:cNvSpPr>
                <a:spLocks noChangeArrowheads="1"/>
              </p:cNvSpPr>
              <p:nvPr/>
            </p:nvSpPr>
            <p:spPr bwMode="gray">
              <a:xfrm>
                <a:off x="1123" y="2376"/>
                <a:ext cx="3360" cy="32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29" name="AutoShape 15"/>
              <p:cNvSpPr>
                <a:spLocks noChangeArrowheads="1"/>
              </p:cNvSpPr>
              <p:nvPr/>
            </p:nvSpPr>
            <p:spPr bwMode="gray">
              <a:xfrm>
                <a:off x="1152" y="2613"/>
                <a:ext cx="3312" cy="83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30" name="AutoShape 16"/>
              <p:cNvSpPr>
                <a:spLocks noChangeArrowheads="1"/>
              </p:cNvSpPr>
              <p:nvPr/>
            </p:nvSpPr>
            <p:spPr bwMode="gray">
              <a:xfrm>
                <a:off x="1152" y="2383"/>
                <a:ext cx="3312" cy="83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127" name="Rectangle 17"/>
            <p:cNvSpPr>
              <a:spLocks noChangeArrowheads="1"/>
            </p:cNvSpPr>
            <p:nvPr/>
          </p:nvSpPr>
          <p:spPr bwMode="auto">
            <a:xfrm>
              <a:off x="705" y="2259"/>
              <a:ext cx="4274" cy="436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  <a:buSzPct val="80000"/>
                <a:buFont typeface="Symbol" pitchFamily="18" charset="2"/>
                <a:buNone/>
              </a:pPr>
              <a:r>
                <a:rPr lang="ar-SA" sz="2800" b="1" dirty="0">
                  <a:cs typeface="Monotype Koufi" pitchFamily="2" charset="-78"/>
                </a:rPr>
                <a:t>هي عدم تقدير</a:t>
              </a:r>
              <a:r>
                <a:rPr lang="ar-EG" sz="2800" b="1" dirty="0">
                  <a:cs typeface="Monotype Koufi" pitchFamily="2" charset="-78"/>
                </a:rPr>
                <a:t> الإنسان</a:t>
              </a:r>
              <a:r>
                <a:rPr lang="ar-SA" sz="2800" b="1" dirty="0">
                  <a:cs typeface="Monotype Koufi" pitchFamily="2" charset="-78"/>
                </a:rPr>
                <a:t> لذاته</a:t>
              </a:r>
              <a:endParaRPr lang="ar-EG" sz="2800" b="1" dirty="0">
                <a:cs typeface="Monotype Koufi" pitchFamily="2" charset="-78"/>
              </a:endParaRPr>
            </a:p>
          </p:txBody>
        </p:sp>
      </p:grpSp>
      <p:grpSp>
        <p:nvGrpSpPr>
          <p:cNvPr id="131" name="Group 25"/>
          <p:cNvGrpSpPr>
            <a:grpSpLocks/>
          </p:cNvGrpSpPr>
          <p:nvPr/>
        </p:nvGrpSpPr>
        <p:grpSpPr bwMode="auto">
          <a:xfrm>
            <a:off x="938908" y="1896937"/>
            <a:ext cx="7043738" cy="1087531"/>
            <a:chOff x="632" y="2766"/>
            <a:chExt cx="4437" cy="690"/>
          </a:xfrm>
        </p:grpSpPr>
        <p:grpSp>
          <p:nvGrpSpPr>
            <p:cNvPr id="132" name="Group 19"/>
            <p:cNvGrpSpPr>
              <a:grpSpLocks/>
            </p:cNvGrpSpPr>
            <p:nvPr/>
          </p:nvGrpSpPr>
          <p:grpSpPr bwMode="auto">
            <a:xfrm>
              <a:off x="632" y="2766"/>
              <a:ext cx="4437" cy="690"/>
              <a:chOff x="1123" y="2376"/>
              <a:chExt cx="3360" cy="323"/>
            </a:xfrm>
          </p:grpSpPr>
          <p:sp>
            <p:nvSpPr>
              <p:cNvPr id="134" name="AutoShape 20"/>
              <p:cNvSpPr>
                <a:spLocks noChangeArrowheads="1"/>
              </p:cNvSpPr>
              <p:nvPr/>
            </p:nvSpPr>
            <p:spPr bwMode="gray">
              <a:xfrm>
                <a:off x="1123" y="2376"/>
                <a:ext cx="3360" cy="32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900CC"/>
                  </a:gs>
                  <a:gs pos="100000">
                    <a:srgbClr val="9900CC">
                      <a:gamma/>
                      <a:tint val="4862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35" name="AutoShape 21"/>
              <p:cNvSpPr>
                <a:spLocks noChangeArrowheads="1"/>
              </p:cNvSpPr>
              <p:nvPr/>
            </p:nvSpPr>
            <p:spPr bwMode="gray">
              <a:xfrm>
                <a:off x="1152" y="2613"/>
                <a:ext cx="3312" cy="8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CC">
                      <a:gamma/>
                      <a:tint val="54510"/>
                      <a:invGamma/>
                    </a:srgbClr>
                  </a:gs>
                  <a:gs pos="100000">
                    <a:srgbClr val="9900C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136" name="AutoShape 22"/>
              <p:cNvSpPr>
                <a:spLocks noChangeArrowheads="1"/>
              </p:cNvSpPr>
              <p:nvPr/>
            </p:nvSpPr>
            <p:spPr bwMode="gray">
              <a:xfrm>
                <a:off x="1152" y="2385"/>
                <a:ext cx="3312" cy="8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CC">
                      <a:gamma/>
                      <a:tint val="33333"/>
                      <a:invGamma/>
                    </a:srgbClr>
                  </a:gs>
                  <a:gs pos="100000">
                    <a:srgbClr val="9900CC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133" name="Rectangle 23"/>
            <p:cNvSpPr>
              <a:spLocks noChangeArrowheads="1"/>
            </p:cNvSpPr>
            <p:nvPr/>
          </p:nvSpPr>
          <p:spPr bwMode="auto">
            <a:xfrm>
              <a:off x="632" y="2766"/>
              <a:ext cx="4412" cy="66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>
                <a:lnSpc>
                  <a:spcPct val="110000"/>
                </a:lnSpc>
                <a:buSzPct val="80000"/>
                <a:buFont typeface="Symbol" pitchFamily="18" charset="2"/>
                <a:buNone/>
              </a:pPr>
              <a:r>
                <a:rPr lang="ar-EG" sz="2800" b="1" dirty="0">
                  <a:cs typeface="Monotype Koufi" pitchFamily="2" charset="-78"/>
                </a:rPr>
                <a:t>أو </a:t>
              </a:r>
              <a:r>
                <a:rPr lang="ar-SA" sz="2800" b="1" dirty="0">
                  <a:cs typeface="Monotype Koufi" pitchFamily="2" charset="-78"/>
                </a:rPr>
                <a:t>عدم القدرة على ضبط الانفعالات وهى التى تعطي الانسان معنى الحياة</a:t>
              </a:r>
              <a:endParaRPr lang="ar-EG" sz="2800" b="1" dirty="0">
                <a:cs typeface="Monotype Koufi" pitchFamily="2" charset="-78"/>
              </a:endParaRPr>
            </a:p>
          </p:txBody>
        </p:sp>
      </p:grpSp>
      <p:grpSp>
        <p:nvGrpSpPr>
          <p:cNvPr id="137" name="Group 160"/>
          <p:cNvGrpSpPr>
            <a:grpSpLocks/>
          </p:cNvGrpSpPr>
          <p:nvPr/>
        </p:nvGrpSpPr>
        <p:grpSpPr bwMode="auto">
          <a:xfrm>
            <a:off x="2743200" y="3148387"/>
            <a:ext cx="3276600" cy="962563"/>
            <a:chOff x="2863" y="819"/>
            <a:chExt cx="1221" cy="708"/>
          </a:xfrm>
          <a:solidFill>
            <a:schemeClr val="accent2"/>
          </a:solidFill>
        </p:grpSpPr>
        <p:sp>
          <p:nvSpPr>
            <p:cNvPr id="138" name="AutoShape 113"/>
            <p:cNvSpPr>
              <a:spLocks noChangeArrowheads="1"/>
            </p:cNvSpPr>
            <p:nvPr/>
          </p:nvSpPr>
          <p:spPr bwMode="gray">
            <a:xfrm>
              <a:off x="2863" y="819"/>
              <a:ext cx="1221" cy="708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39" name="Rectangle 114"/>
            <p:cNvSpPr>
              <a:spLocks noChangeArrowheads="1"/>
            </p:cNvSpPr>
            <p:nvPr/>
          </p:nvSpPr>
          <p:spPr bwMode="auto">
            <a:xfrm>
              <a:off x="2957" y="875"/>
              <a:ext cx="1062" cy="56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EG" sz="44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مثل </a:t>
              </a:r>
              <a:r>
                <a:rPr lang="ar-EG" sz="36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:</a:t>
              </a:r>
              <a:endParaRPr lang="ar-SA" sz="28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dvertisingBold" pitchFamily="2" charset="-78"/>
              </a:endParaRPr>
            </a:p>
          </p:txBody>
        </p:sp>
      </p:grpSp>
      <p:grpSp>
        <p:nvGrpSpPr>
          <p:cNvPr id="143" name="Group 164"/>
          <p:cNvGrpSpPr>
            <a:grpSpLocks/>
          </p:cNvGrpSpPr>
          <p:nvPr/>
        </p:nvGrpSpPr>
        <p:grpSpPr bwMode="auto">
          <a:xfrm>
            <a:off x="452511" y="3553879"/>
            <a:ext cx="1938337" cy="599675"/>
            <a:chOff x="375" y="1537"/>
            <a:chExt cx="1221" cy="746"/>
          </a:xfrm>
        </p:grpSpPr>
        <p:sp>
          <p:nvSpPr>
            <p:cNvPr id="144" name="AutoShape 132"/>
            <p:cNvSpPr>
              <a:spLocks noChangeArrowheads="1"/>
            </p:cNvSpPr>
            <p:nvPr/>
          </p:nvSpPr>
          <p:spPr bwMode="gray">
            <a:xfrm>
              <a:off x="375" y="1537"/>
              <a:ext cx="1221" cy="70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5" name="Rectangle 133"/>
            <p:cNvSpPr>
              <a:spLocks noChangeArrowheads="1"/>
            </p:cNvSpPr>
            <p:nvPr/>
          </p:nvSpPr>
          <p:spPr bwMode="auto">
            <a:xfrm>
              <a:off x="460" y="1709"/>
              <a:ext cx="1062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cs typeface="Monotype Koufi" pitchFamily="2" charset="-78"/>
                </a:rPr>
                <a:t>الاندفاع</a:t>
              </a:r>
              <a:endParaRPr lang="ar-SA" sz="3200" dirty="0">
                <a:solidFill>
                  <a:srgbClr val="FFFFCC"/>
                </a:solidFill>
                <a:cs typeface="Monotype Koufi" pitchFamily="2" charset="-78"/>
              </a:endParaRPr>
            </a:p>
          </p:txBody>
        </p:sp>
      </p:grpSp>
      <p:grpSp>
        <p:nvGrpSpPr>
          <p:cNvPr id="146" name="Group 170"/>
          <p:cNvGrpSpPr>
            <a:grpSpLocks/>
          </p:cNvGrpSpPr>
          <p:nvPr/>
        </p:nvGrpSpPr>
        <p:grpSpPr bwMode="auto">
          <a:xfrm>
            <a:off x="6344589" y="3542626"/>
            <a:ext cx="1938337" cy="568324"/>
            <a:chOff x="4099" y="1534"/>
            <a:chExt cx="1221" cy="707"/>
          </a:xfrm>
        </p:grpSpPr>
        <p:sp>
          <p:nvSpPr>
            <p:cNvPr id="147" name="AutoShape 123"/>
            <p:cNvSpPr>
              <a:spLocks noChangeArrowheads="1"/>
            </p:cNvSpPr>
            <p:nvPr/>
          </p:nvSpPr>
          <p:spPr bwMode="gray">
            <a:xfrm>
              <a:off x="4099" y="1534"/>
              <a:ext cx="1221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100000">
                  <a:srgbClr val="996633">
                    <a:gamma/>
                    <a:shade val="72941"/>
                    <a:invGamma/>
                  </a:srgbClr>
                </a:gs>
              </a:gsLst>
              <a:lin ang="2700000" scaled="1"/>
            </a:gradFill>
            <a:ln w="28575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8" name="Rectangle 124"/>
            <p:cNvSpPr>
              <a:spLocks noChangeArrowheads="1"/>
            </p:cNvSpPr>
            <p:nvPr/>
          </p:nvSpPr>
          <p:spPr bwMode="auto">
            <a:xfrm>
              <a:off x="4163" y="1656"/>
              <a:ext cx="1081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buFont typeface="Symbol" pitchFamily="18" charset="2"/>
                <a:buNone/>
              </a:pPr>
              <a:r>
                <a:rPr lang="ar-SA" sz="24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الخوف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094534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Oval 2"/>
          <p:cNvSpPr>
            <a:spLocks noChangeArrowheads="1"/>
          </p:cNvSpPr>
          <p:nvPr/>
        </p:nvSpPr>
        <p:spPr bwMode="gray">
          <a:xfrm>
            <a:off x="1752600" y="1727200"/>
            <a:ext cx="3908425" cy="2792413"/>
          </a:xfrm>
          <a:prstGeom prst="ellipse">
            <a:avLst/>
          </a:prstGeom>
          <a:solidFill>
            <a:srgbClr val="99CCFF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02083" name="Line 3"/>
          <p:cNvSpPr>
            <a:spLocks noChangeShapeType="1"/>
          </p:cNvSpPr>
          <p:nvPr/>
        </p:nvSpPr>
        <p:spPr bwMode="gray">
          <a:xfrm>
            <a:off x="2184400" y="3046413"/>
            <a:ext cx="2317750" cy="777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02084" name="Line 4"/>
          <p:cNvSpPr>
            <a:spLocks noChangeShapeType="1"/>
          </p:cNvSpPr>
          <p:nvPr/>
        </p:nvSpPr>
        <p:spPr bwMode="gray">
          <a:xfrm flipH="1">
            <a:off x="3557588" y="3433763"/>
            <a:ext cx="1206500" cy="143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02085" name="Line 5"/>
          <p:cNvSpPr>
            <a:spLocks noChangeShapeType="1"/>
          </p:cNvSpPr>
          <p:nvPr/>
        </p:nvSpPr>
        <p:spPr bwMode="gray">
          <a:xfrm flipV="1">
            <a:off x="5324475" y="2038350"/>
            <a:ext cx="785813" cy="8524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302086" name="Group 6"/>
          <p:cNvGrpSpPr>
            <a:grpSpLocks/>
          </p:cNvGrpSpPr>
          <p:nvPr/>
        </p:nvGrpSpPr>
        <p:grpSpPr bwMode="auto">
          <a:xfrm>
            <a:off x="2057400" y="609600"/>
            <a:ext cx="1981200" cy="1905000"/>
            <a:chOff x="1678" y="1104"/>
            <a:chExt cx="1062" cy="888"/>
          </a:xfrm>
        </p:grpSpPr>
        <p:sp>
          <p:nvSpPr>
            <p:cNvPr id="302087" name="Oval 7"/>
            <p:cNvSpPr>
              <a:spLocks noChangeArrowheads="1"/>
            </p:cNvSpPr>
            <p:nvPr/>
          </p:nvSpPr>
          <p:spPr bwMode="gray">
            <a:xfrm>
              <a:off x="1678" y="1104"/>
              <a:ext cx="1062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02088" name="Group 8"/>
            <p:cNvGrpSpPr>
              <a:grpSpLocks/>
            </p:cNvGrpSpPr>
            <p:nvPr/>
          </p:nvGrpSpPr>
          <p:grpSpPr bwMode="auto">
            <a:xfrm>
              <a:off x="1710" y="1127"/>
              <a:ext cx="1001" cy="865"/>
              <a:chOff x="3975" y="1593"/>
              <a:chExt cx="931" cy="1163"/>
            </a:xfrm>
          </p:grpSpPr>
          <p:pic>
            <p:nvPicPr>
              <p:cNvPr id="302089" name="Picture 9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2090" name="Oval 10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B639B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02091" name="Picture 11" descr="light_shadow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2092" name="Group 12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02093" name="Group 13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02094" name="AutoShape 1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095" name="AutoShape 1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096" name="AutoShape 1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097" name="AutoShape 1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02098" name="Group 18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02099" name="AutoShape 1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00" name="AutoShape 2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01" name="AutoShape 2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02" name="AutoShape 2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02103" name="Group 23"/>
            <p:cNvGrpSpPr>
              <a:grpSpLocks/>
            </p:cNvGrpSpPr>
            <p:nvPr/>
          </p:nvGrpSpPr>
          <p:grpSpPr bwMode="auto">
            <a:xfrm rot="-3733502" flipH="1" flipV="1">
              <a:off x="2236" y="1581"/>
              <a:ext cx="537" cy="188"/>
              <a:chOff x="2532" y="1051"/>
              <a:chExt cx="893" cy="246"/>
            </a:xfrm>
          </p:grpSpPr>
          <p:grpSp>
            <p:nvGrpSpPr>
              <p:cNvPr id="302104" name="Group 24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02105" name="AutoShape 2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06" name="AutoShape 2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07" name="AutoShape 2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08" name="AutoShape 2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02109" name="Group 29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02110" name="AutoShape 3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11" name="AutoShape 3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12" name="AutoShape 3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13" name="AutoShape 3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02114" name="Rectangle 34"/>
            <p:cNvSpPr>
              <a:spLocks noChangeArrowheads="1"/>
            </p:cNvSpPr>
            <p:nvPr/>
          </p:nvSpPr>
          <p:spPr bwMode="gray">
            <a:xfrm>
              <a:off x="1728" y="1265"/>
              <a:ext cx="954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/>
              <a:r>
                <a:rPr lang="ar-EG" sz="2800" dirty="0">
                  <a:solidFill>
                    <a:srgbClr val="660066"/>
                  </a:solidFill>
                  <a:cs typeface="Al-Mothnna" pitchFamily="2" charset="-78"/>
                </a:rPr>
                <a:t>حدّ د ما تريد</a:t>
              </a:r>
              <a:endParaRPr lang="en-US" sz="2800" dirty="0">
                <a:solidFill>
                  <a:srgbClr val="660066"/>
                </a:solidFill>
                <a:cs typeface="Al-Mothnna" pitchFamily="2" charset="-78"/>
              </a:endParaRPr>
            </a:p>
          </p:txBody>
        </p:sp>
      </p:grpSp>
      <p:grpSp>
        <p:nvGrpSpPr>
          <p:cNvPr id="302115" name="Group 35"/>
          <p:cNvGrpSpPr>
            <a:grpSpLocks/>
          </p:cNvGrpSpPr>
          <p:nvPr/>
        </p:nvGrpSpPr>
        <p:grpSpPr bwMode="auto">
          <a:xfrm>
            <a:off x="304800" y="2209800"/>
            <a:ext cx="1905000" cy="1828800"/>
            <a:chOff x="672" y="1927"/>
            <a:chExt cx="1063" cy="887"/>
          </a:xfrm>
        </p:grpSpPr>
        <p:sp>
          <p:nvSpPr>
            <p:cNvPr id="302116" name="Oval 36"/>
            <p:cNvSpPr>
              <a:spLocks noChangeArrowheads="1"/>
            </p:cNvSpPr>
            <p:nvPr/>
          </p:nvSpPr>
          <p:spPr bwMode="gray">
            <a:xfrm>
              <a:off x="672" y="1927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02117" name="Group 37"/>
            <p:cNvGrpSpPr>
              <a:grpSpLocks/>
            </p:cNvGrpSpPr>
            <p:nvPr/>
          </p:nvGrpSpPr>
          <p:grpSpPr bwMode="auto">
            <a:xfrm>
              <a:off x="704" y="1950"/>
              <a:ext cx="1002" cy="864"/>
              <a:chOff x="3975" y="1593"/>
              <a:chExt cx="931" cy="1163"/>
            </a:xfrm>
          </p:grpSpPr>
          <p:pic>
            <p:nvPicPr>
              <p:cNvPr id="302118" name="Picture 38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2119" name="Oval 39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3973B9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02120" name="Picture 40" descr="light_shadow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2121" name="Group 41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02122" name="Group 42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02123" name="AutoShape 4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24" name="AutoShape 4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25" name="AutoShape 4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26" name="AutoShape 4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02127" name="Group 47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02128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29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30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31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02132" name="Group 52"/>
            <p:cNvGrpSpPr>
              <a:grpSpLocks/>
            </p:cNvGrpSpPr>
            <p:nvPr/>
          </p:nvGrpSpPr>
          <p:grpSpPr bwMode="auto">
            <a:xfrm rot="-3733502" flipH="1" flipV="1">
              <a:off x="1232" y="2402"/>
              <a:ext cx="536" cy="189"/>
              <a:chOff x="2532" y="1051"/>
              <a:chExt cx="893" cy="246"/>
            </a:xfrm>
          </p:grpSpPr>
          <p:grpSp>
            <p:nvGrpSpPr>
              <p:cNvPr id="302133" name="Group 53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02134" name="AutoShape 5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35" name="AutoShape 5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36" name="AutoShape 5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37" name="AutoShape 5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02138" name="Group 58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02139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40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41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42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02143" name="Rectangle 63"/>
            <p:cNvSpPr>
              <a:spLocks noChangeArrowheads="1"/>
            </p:cNvSpPr>
            <p:nvPr/>
          </p:nvSpPr>
          <p:spPr bwMode="gray">
            <a:xfrm>
              <a:off x="742" y="2044"/>
              <a:ext cx="943" cy="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/>
              <a:r>
                <a:rPr lang="ar-EG" sz="2800" dirty="0">
                  <a:solidFill>
                    <a:schemeClr val="accent2"/>
                  </a:solidFill>
                  <a:cs typeface="Al-Mothnna" pitchFamily="2" charset="-78"/>
                </a:rPr>
                <a:t>لا تخبئ عيوبك</a:t>
              </a:r>
              <a:endParaRPr lang="en-US" sz="2800" dirty="0">
                <a:solidFill>
                  <a:schemeClr val="accent2"/>
                </a:solidFill>
                <a:cs typeface="Al-Mothnna" pitchFamily="2" charset="-78"/>
              </a:endParaRPr>
            </a:p>
          </p:txBody>
        </p:sp>
      </p:grpSp>
      <p:grpSp>
        <p:nvGrpSpPr>
          <p:cNvPr id="302144" name="Group 64"/>
          <p:cNvGrpSpPr>
            <a:grpSpLocks/>
          </p:cNvGrpSpPr>
          <p:nvPr/>
        </p:nvGrpSpPr>
        <p:grpSpPr bwMode="auto">
          <a:xfrm>
            <a:off x="1848706" y="4648200"/>
            <a:ext cx="2228577" cy="1752600"/>
            <a:chOff x="1259" y="3113"/>
            <a:chExt cx="1515" cy="1207"/>
          </a:xfrm>
        </p:grpSpPr>
        <p:sp>
          <p:nvSpPr>
            <p:cNvPr id="302145" name="Oval 65"/>
            <p:cNvSpPr>
              <a:spLocks noChangeArrowheads="1"/>
            </p:cNvSpPr>
            <p:nvPr/>
          </p:nvSpPr>
          <p:spPr bwMode="gray">
            <a:xfrm>
              <a:off x="1259" y="3144"/>
              <a:ext cx="1477" cy="9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pic>
          <p:nvPicPr>
            <p:cNvPr id="302146" name="Picture 66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303" y="3113"/>
              <a:ext cx="1384" cy="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2147" name="Oval 67"/>
            <p:cNvSpPr>
              <a:spLocks noChangeArrowheads="1"/>
            </p:cNvSpPr>
            <p:nvPr/>
          </p:nvSpPr>
          <p:spPr bwMode="gray">
            <a:xfrm>
              <a:off x="1303" y="3113"/>
              <a:ext cx="1393" cy="972"/>
            </a:xfrm>
            <a:prstGeom prst="ellipse">
              <a:avLst/>
            </a:prstGeom>
            <a:solidFill>
              <a:srgbClr val="96AD2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pic>
          <p:nvPicPr>
            <p:cNvPr id="302148" name="Picture 68" descr="light_shadow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85"/>
            <a:stretch>
              <a:fillRect/>
            </a:stretch>
          </p:blipFill>
          <p:spPr bwMode="gray">
            <a:xfrm>
              <a:off x="1316" y="3153"/>
              <a:ext cx="1021" cy="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2149" name="Group 69"/>
            <p:cNvGrpSpPr>
              <a:grpSpLocks/>
            </p:cNvGrpSpPr>
            <p:nvPr/>
          </p:nvGrpSpPr>
          <p:grpSpPr bwMode="auto">
            <a:xfrm rot="-3733502" flipH="1" flipV="1">
              <a:off x="1911" y="3747"/>
              <a:ext cx="851" cy="296"/>
              <a:chOff x="2532" y="1051"/>
              <a:chExt cx="893" cy="246"/>
            </a:xfrm>
          </p:grpSpPr>
          <p:grpSp>
            <p:nvGrpSpPr>
              <p:cNvPr id="302150" name="Group 70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02151" name="AutoShape 71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52" name="AutoShape 72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53" name="AutoShape 73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54" name="AutoShape 74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02155" name="Group 75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02156" name="AutoShape 76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57" name="AutoShape 77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58" name="AutoShape 78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59" name="AutoShape 79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grpSp>
          <p:nvGrpSpPr>
            <p:cNvPr id="302160" name="Group 80"/>
            <p:cNvGrpSpPr>
              <a:grpSpLocks/>
            </p:cNvGrpSpPr>
            <p:nvPr/>
          </p:nvGrpSpPr>
          <p:grpSpPr bwMode="auto">
            <a:xfrm rot="-3733502" flipH="1" flipV="1">
              <a:off x="2180" y="3732"/>
              <a:ext cx="567" cy="198"/>
              <a:chOff x="1565" y="2568"/>
              <a:chExt cx="1118" cy="279"/>
            </a:xfrm>
          </p:grpSpPr>
          <p:sp>
            <p:nvSpPr>
              <p:cNvPr id="302161" name="AutoShape 81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2162" name="AutoShape 82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2163" name="AutoShape 83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2164" name="AutoShape 84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grpSp>
          <p:nvGrpSpPr>
            <p:cNvPr id="302165" name="Group 85"/>
            <p:cNvGrpSpPr>
              <a:grpSpLocks/>
            </p:cNvGrpSpPr>
            <p:nvPr/>
          </p:nvGrpSpPr>
          <p:grpSpPr bwMode="auto">
            <a:xfrm rot="-2379962" flipH="1" flipV="1">
              <a:off x="2070" y="3803"/>
              <a:ext cx="567" cy="199"/>
              <a:chOff x="1565" y="2568"/>
              <a:chExt cx="1118" cy="279"/>
            </a:xfrm>
          </p:grpSpPr>
          <p:sp>
            <p:nvSpPr>
              <p:cNvPr id="302166" name="AutoShape 86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2167" name="AutoShape 87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2168" name="AutoShape 88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302169" name="AutoShape 89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302170" name="Rectangle 90"/>
            <p:cNvSpPr>
              <a:spLocks noChangeArrowheads="1"/>
            </p:cNvSpPr>
            <p:nvPr/>
          </p:nvSpPr>
          <p:spPr bwMode="gray">
            <a:xfrm>
              <a:off x="1259" y="3153"/>
              <a:ext cx="1515" cy="8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square">
              <a:spAutoFit/>
              <a:flatTx/>
            </a:bodyPr>
            <a:lstStyle/>
            <a:p>
              <a:pPr algn="ctr"/>
              <a:endParaRPr lang="ar-EG" sz="1600" dirty="0">
                <a:solidFill>
                  <a:srgbClr val="006600"/>
                </a:solidFill>
                <a:cs typeface="Al-Mothnna" pitchFamily="2" charset="-78"/>
              </a:endParaRPr>
            </a:p>
            <a:p>
              <a:pPr algn="ctr"/>
              <a:r>
                <a:rPr lang="ar-EG" sz="2400" dirty="0">
                  <a:solidFill>
                    <a:srgbClr val="006600"/>
                  </a:solidFill>
                  <a:cs typeface="Al-Mothnna" pitchFamily="2" charset="-78"/>
                </a:rPr>
                <a:t>استمتع بحياتك فهي قصيرة </a:t>
              </a:r>
              <a:endParaRPr lang="en-US" sz="2400" dirty="0">
                <a:solidFill>
                  <a:srgbClr val="006600"/>
                </a:solidFill>
                <a:cs typeface="Al-Mothnna" pitchFamily="2" charset="-78"/>
              </a:endParaRPr>
            </a:p>
          </p:txBody>
        </p:sp>
      </p:grpSp>
      <p:grpSp>
        <p:nvGrpSpPr>
          <p:cNvPr id="302171" name="Group 91"/>
          <p:cNvGrpSpPr>
            <a:grpSpLocks/>
          </p:cNvGrpSpPr>
          <p:nvPr/>
        </p:nvGrpSpPr>
        <p:grpSpPr bwMode="auto">
          <a:xfrm>
            <a:off x="5715000" y="3124200"/>
            <a:ext cx="2209800" cy="1752600"/>
            <a:chOff x="3785" y="2497"/>
            <a:chExt cx="1063" cy="887"/>
          </a:xfrm>
        </p:grpSpPr>
        <p:sp>
          <p:nvSpPr>
            <p:cNvPr id="302172" name="Oval 92"/>
            <p:cNvSpPr>
              <a:spLocks noChangeArrowheads="1"/>
            </p:cNvSpPr>
            <p:nvPr/>
          </p:nvSpPr>
          <p:spPr bwMode="gray">
            <a:xfrm>
              <a:off x="3785" y="2497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02173" name="Group 93"/>
            <p:cNvGrpSpPr>
              <a:grpSpLocks/>
            </p:cNvGrpSpPr>
            <p:nvPr/>
          </p:nvGrpSpPr>
          <p:grpSpPr bwMode="auto">
            <a:xfrm>
              <a:off x="3817" y="2520"/>
              <a:ext cx="1002" cy="864"/>
              <a:chOff x="3975" y="1593"/>
              <a:chExt cx="931" cy="1163"/>
            </a:xfrm>
          </p:grpSpPr>
          <p:pic>
            <p:nvPicPr>
              <p:cNvPr id="302174" name="Picture 94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2175" name="Oval 95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969696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02176" name="Picture 96" descr="light_shadow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2177" name="Group 97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02178" name="Group 9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02179" name="AutoShape 9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80" name="AutoShape 10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81" name="AutoShape 10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82" name="AutoShape 10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02183" name="Group 10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02184" name="AutoShape 10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85" name="AutoShape 10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86" name="AutoShape 10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187" name="AutoShape 10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02188" name="Group 108"/>
            <p:cNvGrpSpPr>
              <a:grpSpLocks/>
            </p:cNvGrpSpPr>
            <p:nvPr/>
          </p:nvGrpSpPr>
          <p:grpSpPr bwMode="auto">
            <a:xfrm rot="-3733502" flipH="1" flipV="1">
              <a:off x="4345" y="2972"/>
              <a:ext cx="536" cy="189"/>
              <a:chOff x="2532" y="1051"/>
              <a:chExt cx="893" cy="246"/>
            </a:xfrm>
          </p:grpSpPr>
          <p:grpSp>
            <p:nvGrpSpPr>
              <p:cNvPr id="302189" name="Group 10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02190" name="AutoShape 11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91" name="AutoShape 11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92" name="AutoShape 11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93" name="AutoShape 11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02194" name="Group 11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02195" name="AutoShape 11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96" name="AutoShape 11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97" name="AutoShape 11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198" name="AutoShape 11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02199" name="Rectangle 119"/>
            <p:cNvSpPr>
              <a:spLocks noChangeArrowheads="1"/>
            </p:cNvSpPr>
            <p:nvPr/>
          </p:nvSpPr>
          <p:spPr bwMode="gray">
            <a:xfrm>
              <a:off x="3859" y="2524"/>
              <a:ext cx="893" cy="5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 rtl="0"/>
              <a:endParaRPr lang="ar-EG" sz="1600" dirty="0">
                <a:solidFill>
                  <a:srgbClr val="800000"/>
                </a:solidFill>
                <a:cs typeface="Al-Mothnna" pitchFamily="2" charset="-78"/>
              </a:endParaRPr>
            </a:p>
            <a:p>
              <a:pPr algn="ctr"/>
              <a:r>
                <a:rPr lang="ar-EG" sz="2400" dirty="0">
                  <a:solidFill>
                    <a:srgbClr val="800000"/>
                  </a:solidFill>
                  <a:cs typeface="Al-Mothnna" pitchFamily="2" charset="-78"/>
                </a:rPr>
                <a:t>أحسن إلى نفسك</a:t>
              </a:r>
              <a:endParaRPr lang="en-US" sz="2800" dirty="0"/>
            </a:p>
          </p:txBody>
        </p:sp>
      </p:grpSp>
      <p:grpSp>
        <p:nvGrpSpPr>
          <p:cNvPr id="302200" name="Group 120"/>
          <p:cNvGrpSpPr>
            <a:grpSpLocks/>
          </p:cNvGrpSpPr>
          <p:nvPr/>
        </p:nvGrpSpPr>
        <p:grpSpPr bwMode="auto">
          <a:xfrm>
            <a:off x="5333999" y="1143000"/>
            <a:ext cx="2315205" cy="1828800"/>
            <a:chOff x="3779" y="1110"/>
            <a:chExt cx="1063" cy="888"/>
          </a:xfrm>
        </p:grpSpPr>
        <p:sp>
          <p:nvSpPr>
            <p:cNvPr id="302201" name="Oval 121"/>
            <p:cNvSpPr>
              <a:spLocks noChangeArrowheads="1"/>
            </p:cNvSpPr>
            <p:nvPr/>
          </p:nvSpPr>
          <p:spPr bwMode="gray">
            <a:xfrm>
              <a:off x="3779" y="1110"/>
              <a:ext cx="1063" cy="740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02202" name="Group 122"/>
            <p:cNvGrpSpPr>
              <a:grpSpLocks/>
            </p:cNvGrpSpPr>
            <p:nvPr/>
          </p:nvGrpSpPr>
          <p:grpSpPr bwMode="auto">
            <a:xfrm>
              <a:off x="3811" y="1133"/>
              <a:ext cx="1002" cy="865"/>
              <a:chOff x="3975" y="1593"/>
              <a:chExt cx="931" cy="1163"/>
            </a:xfrm>
          </p:grpSpPr>
          <p:pic>
            <p:nvPicPr>
              <p:cNvPr id="302203" name="Picture 123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2204" name="Oval 124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rgbClr val="EA9C0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02205" name="Picture 125" descr="light_shadow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2206" name="Group 126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302207" name="Group 12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02208" name="AutoShape 12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09" name="AutoShape 12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10" name="AutoShape 13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11" name="AutoShape 13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02212" name="Group 13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02213" name="AutoShape 13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14" name="AutoShape 13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15" name="AutoShape 13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16" name="AutoShape 13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</p:grpSp>
        <p:grpSp>
          <p:nvGrpSpPr>
            <p:cNvPr id="302217" name="Group 137"/>
            <p:cNvGrpSpPr>
              <a:grpSpLocks/>
            </p:cNvGrpSpPr>
            <p:nvPr/>
          </p:nvGrpSpPr>
          <p:grpSpPr bwMode="auto">
            <a:xfrm rot="-3733502" flipH="1" flipV="1">
              <a:off x="4338" y="1586"/>
              <a:ext cx="537" cy="189"/>
              <a:chOff x="2532" y="1051"/>
              <a:chExt cx="893" cy="246"/>
            </a:xfrm>
          </p:grpSpPr>
          <p:grpSp>
            <p:nvGrpSpPr>
              <p:cNvPr id="302218" name="Group 138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302219" name="AutoShape 13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220" name="AutoShape 14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221" name="AutoShape 14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222" name="AutoShape 14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302223" name="Group 143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302224" name="AutoShape 14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225" name="AutoShape 14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226" name="AutoShape 14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302227" name="AutoShape 14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302228" name="Rectangle 148"/>
            <p:cNvSpPr>
              <a:spLocks noChangeArrowheads="1"/>
            </p:cNvSpPr>
            <p:nvPr/>
          </p:nvSpPr>
          <p:spPr bwMode="gray">
            <a:xfrm>
              <a:off x="3888" y="1258"/>
              <a:ext cx="81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6AD23">
                          <a:gamma/>
                          <a:shade val="72549"/>
                          <a:invGamma/>
                        </a:srgbClr>
                      </a:gs>
                      <a:gs pos="100000">
                        <a:srgbClr val="96AD23"/>
                      </a:gs>
                    </a:gsLst>
                    <a:lin ang="189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 algn="ctr"/>
              <a:r>
                <a:rPr lang="ar-EG" sz="2400" dirty="0">
                  <a:solidFill>
                    <a:srgbClr val="663300"/>
                  </a:solidFill>
                  <a:cs typeface="Al-Mothnna" pitchFamily="2" charset="-78"/>
                </a:rPr>
                <a:t>كن صادقًا مع نفسك</a:t>
              </a:r>
              <a:endParaRPr lang="en-US" sz="2400" dirty="0">
                <a:solidFill>
                  <a:srgbClr val="663300"/>
                </a:solidFill>
                <a:cs typeface="Al-Mothnna" pitchFamily="2" charset="-78"/>
              </a:endParaRPr>
            </a:p>
          </p:txBody>
        </p:sp>
      </p:grpSp>
      <p:sp>
        <p:nvSpPr>
          <p:cNvPr id="302229" name="Line 149"/>
          <p:cNvSpPr>
            <a:spLocks noChangeShapeType="1"/>
          </p:cNvSpPr>
          <p:nvPr/>
        </p:nvSpPr>
        <p:spPr bwMode="gray">
          <a:xfrm>
            <a:off x="5340350" y="3338513"/>
            <a:ext cx="328613" cy="242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02230" name="Line 150"/>
          <p:cNvSpPr>
            <a:spLocks noChangeShapeType="1"/>
          </p:cNvSpPr>
          <p:nvPr/>
        </p:nvSpPr>
        <p:spPr bwMode="gray">
          <a:xfrm>
            <a:off x="3644900" y="1981200"/>
            <a:ext cx="1346200" cy="930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302231" name="Group 151"/>
          <p:cNvGrpSpPr>
            <a:grpSpLocks/>
          </p:cNvGrpSpPr>
          <p:nvPr/>
        </p:nvGrpSpPr>
        <p:grpSpPr bwMode="auto">
          <a:xfrm>
            <a:off x="2971800" y="2209800"/>
            <a:ext cx="2743200" cy="2133600"/>
            <a:chOff x="2304" y="1960"/>
            <a:chExt cx="1707" cy="1038"/>
          </a:xfrm>
        </p:grpSpPr>
        <p:sp>
          <p:nvSpPr>
            <p:cNvPr id="302232" name="Oval 152"/>
            <p:cNvSpPr>
              <a:spLocks noChangeArrowheads="1"/>
            </p:cNvSpPr>
            <p:nvPr/>
          </p:nvSpPr>
          <p:spPr bwMode="gray">
            <a:xfrm>
              <a:off x="2509" y="1960"/>
              <a:ext cx="1502" cy="1038"/>
            </a:xfrm>
            <a:prstGeom prst="ellipse">
              <a:avLst/>
            </a:prstGeom>
            <a:solidFill>
              <a:srgbClr val="DCDCDC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302233" name="Group 153"/>
            <p:cNvGrpSpPr>
              <a:grpSpLocks/>
            </p:cNvGrpSpPr>
            <p:nvPr/>
          </p:nvGrpSpPr>
          <p:grpSpPr bwMode="auto">
            <a:xfrm rot="4976862" flipH="1">
              <a:off x="2635" y="1698"/>
              <a:ext cx="960" cy="1621"/>
              <a:chOff x="1944" y="1111"/>
              <a:chExt cx="204" cy="196"/>
            </a:xfrm>
          </p:grpSpPr>
          <p:pic>
            <p:nvPicPr>
              <p:cNvPr id="302234" name="Picture 154" descr="circuler_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2235" name="Oval 155"/>
              <p:cNvSpPr>
                <a:spLocks noChangeArrowheads="1"/>
              </p:cNvSpPr>
              <p:nvPr/>
            </p:nvSpPr>
            <p:spPr bwMode="gray">
              <a:xfrm flipH="1">
                <a:off x="1962" y="1124"/>
                <a:ext cx="173" cy="172"/>
              </a:xfrm>
              <a:prstGeom prst="ellipse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>
                      <a:alpha val="50000"/>
                    </a:srgbClr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302236" name="Group 156"/>
              <p:cNvGrpSpPr>
                <a:grpSpLocks/>
              </p:cNvGrpSpPr>
              <p:nvPr/>
            </p:nvGrpSpPr>
            <p:grpSpPr bwMode="auto"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302237" name="Group 15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02238" name="AutoShape 158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39" name="AutoShape 159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40" name="AutoShape 160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41" name="AutoShape 161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  <p:grpSp>
              <p:nvGrpSpPr>
                <p:cNvPr id="302242" name="Group 16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02243" name="AutoShape 163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44" name="AutoShape 164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45" name="AutoShape 165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  <p:sp>
                <p:nvSpPr>
                  <p:cNvPr id="302246" name="AutoShape 166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ar-EG"/>
                  </a:p>
                </p:txBody>
              </p:sp>
            </p:grpSp>
          </p:grpSp>
          <p:sp>
            <p:nvSpPr>
              <p:cNvPr id="302247" name="Arc 167"/>
              <p:cNvSpPr>
                <a:spLocks/>
              </p:cNvSpPr>
              <p:nvPr/>
            </p:nvSpPr>
            <p:spPr bwMode="gray">
              <a:xfrm rot="25447716">
                <a:off x="1948" y="1107"/>
                <a:ext cx="196" cy="20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302248" name="Picture 168" descr="light_shadow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02249" name="Text Box 169"/>
            <p:cNvSpPr txBox="1">
              <a:spLocks noChangeArrowheads="1"/>
            </p:cNvSpPr>
            <p:nvPr/>
          </p:nvSpPr>
          <p:spPr bwMode="auto">
            <a:xfrm>
              <a:off x="2424" y="2248"/>
              <a:ext cx="1420" cy="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EG" sz="3600" dirty="0">
                  <a:solidFill>
                    <a:srgbClr val="800000"/>
                  </a:solidFill>
                  <a:cs typeface="Al-Homam" pitchFamily="2" charset="-78"/>
                </a:rPr>
                <a:t>كيف تعرف ذاتك؟</a:t>
              </a:r>
              <a:endParaRPr lang="en-US" sz="3600" dirty="0">
                <a:solidFill>
                  <a:srgbClr val="800000"/>
                </a:solidFill>
                <a:cs typeface="Al-Homam" pitchFamily="2" charset="-78"/>
              </a:endParaRPr>
            </a:p>
          </p:txBody>
        </p:sp>
      </p:grpSp>
      <p:pic>
        <p:nvPicPr>
          <p:cNvPr id="302250" name="Picture 170" descr="[000794]_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429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22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30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1000"/>
                                        <p:tgtEl>
                                          <p:spTgt spid="30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30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30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1000"/>
                                        <p:tgtEl>
                                          <p:spTgt spid="302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1000"/>
                                        <p:tgtEl>
                                          <p:spTgt spid="30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0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1000"/>
                                        <p:tgtEl>
                                          <p:spTgt spid="30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1000"/>
                                        <p:tgtEl>
                                          <p:spTgt spid="30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1000"/>
                                        <p:tgtEl>
                                          <p:spTgt spid="30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1000"/>
                                        <p:tgtEl>
                                          <p:spTgt spid="30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2" grpId="0" animBg="1"/>
      <p:bldP spid="302083" grpId="0" animBg="1"/>
      <p:bldP spid="302084" grpId="0" animBg="1"/>
      <p:bldP spid="302085" grpId="0" animBg="1"/>
      <p:bldP spid="302229" grpId="0" animBg="1"/>
      <p:bldP spid="3022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400300" y="609600"/>
            <a:ext cx="3505200" cy="1219200"/>
          </a:xfrm>
          <a:prstGeom prst="roundRect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الأولى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24000" y="3505200"/>
            <a:ext cx="4914900" cy="942842"/>
            <a:chOff x="1524000" y="3505200"/>
            <a:chExt cx="4914900" cy="942842"/>
          </a:xfrm>
          <a:solidFill>
            <a:srgbClr val="E47CB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24000" y="3617045"/>
              <a:ext cx="49149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cs typeface="AdvertisingBold" pitchFamily="2" charset="-78"/>
                </a:rPr>
                <a:t>معرفة مدى إدراكك لأهمية أن تتعرفي على نفسك بشكل صحيح.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12627" y="4876800"/>
            <a:ext cx="4914900" cy="914400"/>
            <a:chOff x="1512627" y="4876800"/>
            <a:chExt cx="4914900" cy="914400"/>
          </a:xfrm>
          <a:solidFill>
            <a:srgbClr val="F6C876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63965" y="5072390"/>
              <a:ext cx="466385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400" dirty="0">
                  <a:cs typeface="AdvertisingBold" pitchFamily="2" charset="-78"/>
                </a:rPr>
                <a:t>أن تحاولي التعرف على ذاتك.</a:t>
              </a:r>
              <a:endParaRPr lang="en-US" sz="2400" dirty="0"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32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رؤية الذات.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أهمية رؤية الذات.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3684896" cy="1708666"/>
            <a:chOff x="6172200" y="1981200"/>
            <a:chExt cx="2834148" cy="2315496"/>
          </a:xfrm>
          <a:solidFill>
            <a:srgbClr val="EFAFC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solidFill>
              <a:srgbClr val="F6C876"/>
            </a:solidFill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53697" y="2541237"/>
              <a:ext cx="2743199" cy="830997"/>
            </a:xfrm>
            <a:prstGeom prst="rect">
              <a:avLst/>
            </a:prstGeom>
            <a:no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الأول</a:t>
              </a:r>
              <a:endParaRPr lang="ar-EG" sz="4800" dirty="0">
                <a:cs typeface="AdvertisingBold" pitchFamily="2" charset="-78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(1)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1784" y="4937146"/>
            <a:ext cx="3200400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308240" y="5791479"/>
            <a:ext cx="1592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رأيك يهمنا</a:t>
            </a:r>
          </a:p>
        </p:txBody>
      </p:sp>
      <p:sp>
        <p:nvSpPr>
          <p:cNvPr id="6" name="Rectangle 5"/>
          <p:cNvSpPr/>
          <p:nvPr/>
        </p:nvSpPr>
        <p:spPr>
          <a:xfrm>
            <a:off x="996816" y="5776239"/>
            <a:ext cx="1930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رأيك بصراحة</a:t>
            </a:r>
          </a:p>
        </p:txBody>
      </p:sp>
    </p:spTree>
    <p:extLst>
      <p:ext uri="{BB962C8B-B14F-4D97-AF65-F5344CB8AC3E}">
        <p14:creationId xmlns:p14="http://schemas.microsoft.com/office/powerpoint/2010/main" val="312689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من أنتِ؟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تحاولي التعرف على ذاتك.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038600" cy="1708666"/>
            <a:chOff x="6172200" y="1981200"/>
            <a:chExt cx="2834148" cy="2315496"/>
          </a:xfrm>
          <a:solidFill>
            <a:srgbClr val="EFAFC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solidFill>
              <a:srgbClr val="F6C876"/>
            </a:solidFill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301886" y="2334712"/>
              <a:ext cx="2574775" cy="1126124"/>
            </a:xfrm>
            <a:prstGeom prst="rect">
              <a:avLst/>
            </a:prstGeom>
            <a:no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الثانى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3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1784" y="4937146"/>
            <a:ext cx="3200400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4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451711" y="5791479"/>
            <a:ext cx="1305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من أنت ؟</a:t>
            </a:r>
          </a:p>
        </p:txBody>
      </p:sp>
      <p:sp>
        <p:nvSpPr>
          <p:cNvPr id="6" name="Rectangle 5"/>
          <p:cNvSpPr/>
          <p:nvPr/>
        </p:nvSpPr>
        <p:spPr>
          <a:xfrm>
            <a:off x="1309401" y="5776239"/>
            <a:ext cx="1305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من أنت ؟</a:t>
            </a:r>
          </a:p>
        </p:txBody>
      </p:sp>
    </p:spTree>
    <p:extLst>
      <p:ext uri="{BB962C8B-B14F-4D97-AF65-F5344CB8AC3E}">
        <p14:creationId xmlns:p14="http://schemas.microsoft.com/office/powerpoint/2010/main" val="366065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057400" y="609600"/>
            <a:ext cx="3848100" cy="1219200"/>
          </a:xfrm>
          <a:prstGeom prst="roundRect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الثانية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42380" y="2590800"/>
            <a:ext cx="5029445" cy="914400"/>
            <a:chOff x="1524000" y="3505200"/>
            <a:chExt cx="5029445" cy="914400"/>
          </a:xfrm>
          <a:solidFill>
            <a:srgbClr val="E47CB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29862" y="3748053"/>
              <a:ext cx="502358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كيف عرفتِ نفسك؟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23046" y="3883742"/>
            <a:ext cx="4914900" cy="914400"/>
            <a:chOff x="1512627" y="4876800"/>
            <a:chExt cx="4914900" cy="914400"/>
          </a:xfrm>
          <a:solidFill>
            <a:srgbClr val="F6C876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63965" y="5072390"/>
              <a:ext cx="46638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800" dirty="0">
                  <a:cs typeface="AdvertisingBold" pitchFamily="2" charset="-78"/>
                </a:rPr>
                <a:t>هل تشبهين نفسك؟</a:t>
              </a:r>
              <a:endParaRPr lang="en-US" sz="2800" dirty="0">
                <a:cs typeface="AdvertisingBold" pitchFamily="2" charset="-78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08603" y="5105400"/>
            <a:ext cx="4914900" cy="914400"/>
            <a:chOff x="1524000" y="3505200"/>
            <a:chExt cx="4914900" cy="914400"/>
          </a:xfrm>
          <a:solidFill>
            <a:srgbClr val="5BFFA5"/>
          </a:solidFill>
        </p:grpSpPr>
        <p:sp>
          <p:nvSpPr>
            <p:cNvPr id="12" name="Rounded Rectangle 11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37289" y="3700790"/>
              <a:ext cx="4317207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هل أنتِ المسؤولة عن قرارك؟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177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كيف عرّفت نفسك؟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كيفية تكوين صورتك الذاتية.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191000" cy="1708666"/>
            <a:chOff x="6172200" y="1981200"/>
            <a:chExt cx="2988976" cy="2315496"/>
          </a:xfrm>
          <a:solidFill>
            <a:srgbClr val="F6C876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988976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11904" y="2075387"/>
              <a:ext cx="2909568" cy="2127122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الثالث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0995" y="4887600"/>
            <a:ext cx="26670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5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4937146"/>
            <a:ext cx="2720058" cy="1708666"/>
            <a:chOff x="6172200" y="1981200"/>
            <a:chExt cx="2834148" cy="2315496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7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80355" y="5741933"/>
            <a:ext cx="2511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عصفور وحيد</a:t>
            </a:r>
          </a:p>
        </p:txBody>
      </p:sp>
      <p:sp>
        <p:nvSpPr>
          <p:cNvPr id="6" name="Rectangle 5"/>
          <p:cNvSpPr/>
          <p:nvPr/>
        </p:nvSpPr>
        <p:spPr>
          <a:xfrm>
            <a:off x="348444" y="5741932"/>
            <a:ext cx="2632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نظرة على ذاتك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58823" y="4921906"/>
            <a:ext cx="2720058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6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282309" y="5726873"/>
            <a:ext cx="2696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2400" dirty="0">
                <a:cs typeface="AdvertisingBold" pitchFamily="2" charset="-78"/>
              </a:rPr>
              <a:t>أسئلة حول القصة</a:t>
            </a:r>
          </a:p>
        </p:txBody>
      </p:sp>
    </p:spTree>
    <p:extLst>
      <p:ext uri="{BB962C8B-B14F-4D97-AF65-F5344CB8AC3E}">
        <p14:creationId xmlns:p14="http://schemas.microsoft.com/office/powerpoint/2010/main" val="134997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هل تشبهين نفسك؟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تعرفي كيف هي صورتك أمام الآخرين؟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191000" cy="1708666"/>
            <a:chOff x="6172200" y="1981200"/>
            <a:chExt cx="2988976" cy="2315496"/>
          </a:xfrm>
          <a:solidFill>
            <a:srgbClr val="F6C876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988976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11904" y="2575885"/>
              <a:ext cx="290956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الرابع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0995" y="4887600"/>
            <a:ext cx="26670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8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4937146"/>
            <a:ext cx="2720058" cy="1708666"/>
            <a:chOff x="6172200" y="1981200"/>
            <a:chExt cx="2834148" cy="2315496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7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80355" y="5557265"/>
            <a:ext cx="25112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كيف يراكِ الآخرون؟</a:t>
            </a:r>
          </a:p>
        </p:txBody>
      </p:sp>
      <p:sp>
        <p:nvSpPr>
          <p:cNvPr id="6" name="Rectangle 5"/>
          <p:cNvSpPr/>
          <p:nvPr/>
        </p:nvSpPr>
        <p:spPr>
          <a:xfrm>
            <a:off x="348444" y="5741932"/>
            <a:ext cx="2632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أسئلة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58823" y="4921906"/>
            <a:ext cx="2720058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9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914854" y="5726872"/>
            <a:ext cx="12650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2400" dirty="0">
                <a:cs typeface="AdvertisingBold" pitchFamily="2" charset="-78"/>
              </a:rPr>
              <a:t>مناقشة</a:t>
            </a:r>
          </a:p>
        </p:txBody>
      </p:sp>
    </p:spTree>
    <p:extLst>
      <p:ext uri="{BB962C8B-B14F-4D97-AF65-F5344CB8AC3E}">
        <p14:creationId xmlns:p14="http://schemas.microsoft.com/office/powerpoint/2010/main" val="40356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القرار قراري.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تعرفي أنك المسؤولة عن صورتك أمام ذاتك.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381500" cy="1830526"/>
            <a:chOff x="6172200" y="1981200"/>
            <a:chExt cx="2834148" cy="2480634"/>
          </a:xfrm>
          <a:solidFill>
            <a:srgbClr val="EFAFC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solidFill>
              <a:srgbClr val="F6C876"/>
            </a:solidFill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172200" y="2334712"/>
              <a:ext cx="2834148" cy="2127122"/>
            </a:xfrm>
            <a:prstGeom prst="rect">
              <a:avLst/>
            </a:prstGeom>
            <a:no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الخامس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11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1784" y="4937146"/>
            <a:ext cx="3200400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12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188819" y="5791479"/>
            <a:ext cx="1830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عبارة وتعليق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9588" y="5776239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قرّري ...</a:t>
            </a:r>
          </a:p>
        </p:txBody>
      </p:sp>
    </p:spTree>
    <p:extLst>
      <p:ext uri="{BB962C8B-B14F-4D97-AF65-F5344CB8AC3E}">
        <p14:creationId xmlns:p14="http://schemas.microsoft.com/office/powerpoint/2010/main" val="352010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057400" y="609600"/>
            <a:ext cx="3848100" cy="1219200"/>
          </a:xfrm>
          <a:prstGeom prst="roundRect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الثالثة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42380" y="2590800"/>
            <a:ext cx="5029445" cy="914400"/>
            <a:chOff x="1524000" y="3505200"/>
            <a:chExt cx="5029445" cy="914400"/>
          </a:xfrm>
          <a:solidFill>
            <a:srgbClr val="E47CB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29862" y="3748053"/>
              <a:ext cx="502358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تعرفي بعضًا من قدراتك.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23046" y="3883742"/>
            <a:ext cx="4914900" cy="954107"/>
            <a:chOff x="1512627" y="4876800"/>
            <a:chExt cx="4914900" cy="954107"/>
          </a:xfrm>
          <a:solidFill>
            <a:srgbClr val="F6C876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23706" y="4876800"/>
              <a:ext cx="466385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800" dirty="0">
                  <a:cs typeface="AdvertisingBold" pitchFamily="2" charset="-78"/>
                </a:rPr>
                <a:t>تعرفي بعض الكلمات التي تمنحك القوة.</a:t>
              </a:r>
              <a:endParaRPr lang="en-US" sz="2800" dirty="0">
                <a:cs typeface="AdvertisingBold" pitchFamily="2" charset="-78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08603" y="5105400"/>
            <a:ext cx="4914900" cy="914400"/>
            <a:chOff x="1524000" y="3505200"/>
            <a:chExt cx="4914900" cy="914400"/>
          </a:xfrm>
          <a:solidFill>
            <a:srgbClr val="5BFFA5"/>
          </a:solidFill>
        </p:grpSpPr>
        <p:sp>
          <p:nvSpPr>
            <p:cNvPr id="12" name="Rounded Rectangle 11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36812" y="3700790"/>
              <a:ext cx="311816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تبدئي رحلة التغيير.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31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21" y="2255460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هكذا أنا.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تعرفي بعضًا من قدراتك.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272534"/>
            <a:ext cx="4495801" cy="1538000"/>
            <a:chOff x="6040643" y="1981200"/>
            <a:chExt cx="3104721" cy="2315496"/>
          </a:xfrm>
          <a:solidFill>
            <a:srgbClr val="F6C876"/>
          </a:solidFill>
          <a:effectLst>
            <a:glow rad="101600">
              <a:srgbClr val="3399FF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040643" y="1981200"/>
              <a:ext cx="3104721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40643" y="2373940"/>
              <a:ext cx="3104721" cy="1251086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السادس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255460"/>
            <a:ext cx="1752600" cy="914400"/>
          </a:xfrm>
          <a:prstGeom prst="rect">
            <a:avLst/>
          </a:prstGeom>
          <a:solidFill>
            <a:srgbClr val="1BDB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352800"/>
            <a:ext cx="1752600" cy="914400"/>
          </a:xfrm>
          <a:prstGeom prst="rect">
            <a:avLst/>
          </a:prstGeom>
          <a:solidFill>
            <a:srgbClr val="1BDB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9271" y="4660725"/>
            <a:ext cx="1447801" cy="1930403"/>
            <a:chOff x="6172200" y="1981200"/>
            <a:chExt cx="2834148" cy="2315496"/>
          </a:xfr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(</a:t>
              </a:r>
              <a:r>
                <a:rPr lang="ar-EG" dirty="0">
                  <a:cs typeface="AdvertisingBold" pitchFamily="2" charset="-78"/>
                </a:rPr>
                <a:t>17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53040" y="4647900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(</a:t>
              </a:r>
              <a:r>
                <a:rPr lang="ar-EG" dirty="0">
                  <a:cs typeface="AdvertisingBold" pitchFamily="2" charset="-78"/>
                </a:rPr>
                <a:t>16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67099" y="4645011"/>
            <a:ext cx="1447801" cy="1930403"/>
            <a:chOff x="6172200" y="1981200"/>
            <a:chExt cx="2834148" cy="2315496"/>
          </a:xfrm>
          <a:solidFill>
            <a:srgbClr val="F6C876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(</a:t>
              </a:r>
              <a:r>
                <a:rPr lang="ar-EG" dirty="0">
                  <a:cs typeface="AdvertisingBold" pitchFamily="2" charset="-78"/>
                </a:rPr>
                <a:t>15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143499" y="4645010"/>
            <a:ext cx="1447801" cy="1930403"/>
            <a:chOff x="6172200" y="1981200"/>
            <a:chExt cx="2834148" cy="2315496"/>
          </a:xfrm>
          <a:solidFill>
            <a:schemeClr val="tx2">
              <a:lumMod val="60000"/>
              <a:lumOff val="4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14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554019" y="5610211"/>
            <a:ext cx="1273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اكتشف موهبتك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47272" y="5659268"/>
            <a:ext cx="1153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فاجئي العالم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52600" y="5735539"/>
            <a:ext cx="1448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والدتك وصديقاتك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2266" y="5735539"/>
            <a:ext cx="1235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الثقة بالنفس 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896099" y="4660725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1" name="Rounded Rectangle 30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13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896099" y="5782379"/>
            <a:ext cx="14478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شخص مميز</a:t>
            </a:r>
            <a:endParaRPr lang="ar-EG" sz="2000" dirty="0"/>
          </a:p>
        </p:txBody>
      </p:sp>
    </p:spTree>
    <p:extLst>
      <p:ext uri="{BB962C8B-B14F-4D97-AF65-F5344CB8AC3E}">
        <p14:creationId xmlns:p14="http://schemas.microsoft.com/office/powerpoint/2010/main" val="243194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كلمات إيجابية.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تعرفي كيف تحدّثين ذاتك بإيجابية.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191000" cy="1708666"/>
            <a:chOff x="6172200" y="1981200"/>
            <a:chExt cx="2988976" cy="2315496"/>
          </a:xfrm>
          <a:solidFill>
            <a:srgbClr val="F6C876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988976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11904" y="2575885"/>
              <a:ext cx="290956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السابع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0995" y="4887600"/>
            <a:ext cx="26670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18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4937146"/>
            <a:ext cx="2720058" cy="1708666"/>
            <a:chOff x="6172200" y="1981200"/>
            <a:chExt cx="2834148" cy="2315496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20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80355" y="5557265"/>
            <a:ext cx="25112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اختاري من بين الكلمات </a:t>
            </a:r>
          </a:p>
        </p:txBody>
      </p:sp>
      <p:sp>
        <p:nvSpPr>
          <p:cNvPr id="6" name="Rectangle 5"/>
          <p:cNvSpPr/>
          <p:nvPr/>
        </p:nvSpPr>
        <p:spPr>
          <a:xfrm>
            <a:off x="348444" y="5741932"/>
            <a:ext cx="2632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يقولون....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58823" y="4921906"/>
            <a:ext cx="2720058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19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339981" y="5726872"/>
            <a:ext cx="2552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2400" dirty="0">
                <a:cs typeface="AdvertisingBold" pitchFamily="2" charset="-78"/>
              </a:rPr>
              <a:t>اكتبي أربع كلمات </a:t>
            </a:r>
          </a:p>
        </p:txBody>
      </p:sp>
    </p:spTree>
    <p:extLst>
      <p:ext uri="{BB962C8B-B14F-4D97-AF65-F5344CB8AC3E}">
        <p14:creationId xmlns:p14="http://schemas.microsoft.com/office/powerpoint/2010/main" val="14406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رحلة التغيير.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تحاولي البدء من جديد والتغيير للأفضل.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191000" cy="1708666"/>
            <a:chOff x="6172200" y="1981200"/>
            <a:chExt cx="2988976" cy="2315496"/>
          </a:xfrm>
          <a:solidFill>
            <a:srgbClr val="F6C876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988976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11904" y="2575885"/>
              <a:ext cx="290956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الثامن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0995" y="4887600"/>
            <a:ext cx="26670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21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4937146"/>
            <a:ext cx="2720058" cy="1708666"/>
            <a:chOff x="6172200" y="1981200"/>
            <a:chExt cx="2834148" cy="2315496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23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93889" y="5710762"/>
            <a:ext cx="2511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قصة مصورة</a:t>
            </a:r>
          </a:p>
        </p:txBody>
      </p:sp>
      <p:sp>
        <p:nvSpPr>
          <p:cNvPr id="6" name="Rectangle 5"/>
          <p:cNvSpPr/>
          <p:nvPr/>
        </p:nvSpPr>
        <p:spPr>
          <a:xfrm>
            <a:off x="348444" y="5741932"/>
            <a:ext cx="2632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صفات ترغبين فى تغيريها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58823" y="4921906"/>
            <a:ext cx="2720058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22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820559" y="5535822"/>
            <a:ext cx="16658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اكتبي</a:t>
            </a:r>
          </a:p>
          <a:p>
            <a:pPr algn="ctr"/>
            <a:r>
              <a:rPr lang="ar-EG" sz="2400" dirty="0">
                <a:cs typeface="AdvertisingBold" pitchFamily="2" charset="-78"/>
              </a:rPr>
              <a:t>عن القصة </a:t>
            </a:r>
          </a:p>
          <a:p>
            <a:pPr algn="ctr"/>
            <a:endParaRPr lang="ar-EG" sz="2400" dirty="0"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078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133600" y="609600"/>
            <a:ext cx="3771900" cy="1219200"/>
          </a:xfrm>
          <a:prstGeom prst="roundRect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الرابعة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443958" y="3505200"/>
            <a:ext cx="4994942" cy="954107"/>
            <a:chOff x="1443958" y="3505200"/>
            <a:chExt cx="4994942" cy="954107"/>
          </a:xfrm>
          <a:solidFill>
            <a:srgbClr val="E47CB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443958" y="3505200"/>
              <a:ext cx="490352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مدى استيعابك لأهمية اكتشاف الذات.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31391" y="4876800"/>
            <a:ext cx="5132127" cy="914400"/>
            <a:chOff x="1331391" y="4876800"/>
            <a:chExt cx="5132127" cy="914400"/>
          </a:xfrm>
          <a:solidFill>
            <a:srgbClr val="F6C876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331391" y="5072390"/>
              <a:ext cx="513212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800" dirty="0">
                  <a:cs typeface="AdvertisingBold" pitchFamily="2" charset="-78"/>
                </a:rPr>
                <a:t>كيف تنظرين لذاتك؟</a:t>
              </a:r>
              <a:endParaRPr lang="en-US" sz="2800" dirty="0"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193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استقصاء الذات.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تقدّري مدى استيعابك لأهمية اكتشاف ذاتك.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381500" cy="1708666"/>
            <a:chOff x="6172200" y="1981200"/>
            <a:chExt cx="2834148" cy="2315496"/>
          </a:xfrm>
          <a:solidFill>
            <a:srgbClr val="EFAFC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solidFill>
              <a:srgbClr val="F6C876"/>
            </a:solidFill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172200" y="2334712"/>
              <a:ext cx="2834148" cy="1126124"/>
            </a:xfrm>
            <a:prstGeom prst="rect">
              <a:avLst/>
            </a:prstGeom>
            <a:no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التاسع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24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1784" y="4937146"/>
            <a:ext cx="3200400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25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313853" y="5791479"/>
            <a:ext cx="1580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استقصاء </a:t>
            </a:r>
          </a:p>
        </p:txBody>
      </p:sp>
      <p:sp>
        <p:nvSpPr>
          <p:cNvPr id="6" name="Rectangle 5"/>
          <p:cNvSpPr/>
          <p:nvPr/>
        </p:nvSpPr>
        <p:spPr>
          <a:xfrm>
            <a:off x="682628" y="5776239"/>
            <a:ext cx="2558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تقييم الأستقصاء</a:t>
            </a:r>
          </a:p>
        </p:txBody>
      </p:sp>
    </p:spTree>
    <p:extLst>
      <p:ext uri="{BB962C8B-B14F-4D97-AF65-F5344CB8AC3E}">
        <p14:creationId xmlns:p14="http://schemas.microsoft.com/office/powerpoint/2010/main" val="325786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أنا في النهاية.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كيفية التعبير عن النفس.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381500" cy="1708666"/>
            <a:chOff x="6172200" y="1981200"/>
            <a:chExt cx="2834148" cy="2315496"/>
          </a:xfrm>
          <a:solidFill>
            <a:srgbClr val="EFAFC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solidFill>
              <a:srgbClr val="F6C876"/>
            </a:solidFill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172200" y="2334712"/>
              <a:ext cx="2834148" cy="1126124"/>
            </a:xfrm>
            <a:prstGeom prst="rect">
              <a:avLst/>
            </a:prstGeom>
            <a:no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العاشر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rgbClr val="F6C8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26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1784" y="4937146"/>
            <a:ext cx="3200400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27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788869" y="5791479"/>
            <a:ext cx="26308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هكذا أنا في النهاية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455004" y="5776239"/>
            <a:ext cx="30139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أمك و صديقاتك الجدد</a:t>
            </a:r>
          </a:p>
        </p:txBody>
      </p:sp>
    </p:spTree>
    <p:extLst>
      <p:ext uri="{BB962C8B-B14F-4D97-AF65-F5344CB8AC3E}">
        <p14:creationId xmlns:p14="http://schemas.microsoft.com/office/powerpoint/2010/main" val="413544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2" name="Oval 122"/>
          <p:cNvSpPr>
            <a:spLocks noChangeArrowheads="1"/>
          </p:cNvSpPr>
          <p:nvPr/>
        </p:nvSpPr>
        <p:spPr bwMode="auto">
          <a:xfrm>
            <a:off x="2781300" y="1911350"/>
            <a:ext cx="3378200" cy="3144838"/>
          </a:xfrm>
          <a:prstGeom prst="ellipse">
            <a:avLst/>
          </a:prstGeom>
          <a:gradFill rotWithShape="1">
            <a:gsLst>
              <a:gs pos="0">
                <a:srgbClr val="00CC99"/>
              </a:gs>
              <a:gs pos="100000">
                <a:srgbClr val="00CC99">
                  <a:gamma/>
                  <a:tint val="0"/>
                  <a:invGamma/>
                </a:srgbClr>
              </a:gs>
            </a:gsLst>
            <a:lin ang="5400000" scaled="1"/>
          </a:gradFill>
          <a:ln w="9525" algn="ctr">
            <a:solidFill>
              <a:srgbClr val="00CC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25781" name="Group 181"/>
          <p:cNvGrpSpPr>
            <a:grpSpLocks/>
          </p:cNvGrpSpPr>
          <p:nvPr/>
        </p:nvGrpSpPr>
        <p:grpSpPr bwMode="auto">
          <a:xfrm>
            <a:off x="3609975" y="2697163"/>
            <a:ext cx="1720850" cy="1693862"/>
            <a:chOff x="2226" y="1660"/>
            <a:chExt cx="1084" cy="1067"/>
          </a:xfrm>
        </p:grpSpPr>
        <p:grpSp>
          <p:nvGrpSpPr>
            <p:cNvPr id="25723" name="Group 123"/>
            <p:cNvGrpSpPr>
              <a:grpSpLocks/>
            </p:cNvGrpSpPr>
            <p:nvPr/>
          </p:nvGrpSpPr>
          <p:grpSpPr bwMode="auto">
            <a:xfrm>
              <a:off x="2226" y="1660"/>
              <a:ext cx="1084" cy="1067"/>
              <a:chOff x="2016" y="1920"/>
              <a:chExt cx="1680" cy="1680"/>
            </a:xfrm>
          </p:grpSpPr>
          <p:sp>
            <p:nvSpPr>
              <p:cNvPr id="25724" name="Oval 124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5725" name="Freeform 125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5726" name="Text Box 126"/>
            <p:cNvSpPr txBox="1">
              <a:spLocks noChangeArrowheads="1"/>
            </p:cNvSpPr>
            <p:nvPr/>
          </p:nvSpPr>
          <p:spPr bwMode="gray">
            <a:xfrm>
              <a:off x="2304" y="1986"/>
              <a:ext cx="91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8A6E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ar-EG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dvertisingBold" pitchFamily="2" charset="-78"/>
                </a:rPr>
                <a:t>قبل الرحيل</a:t>
              </a:r>
              <a:endPara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dvertisingBold" pitchFamily="2" charset="-78"/>
              </a:endParaRPr>
            </a:p>
          </p:txBody>
        </p:sp>
      </p:grpSp>
      <p:grpSp>
        <p:nvGrpSpPr>
          <p:cNvPr id="25786" name="Group 186"/>
          <p:cNvGrpSpPr>
            <a:grpSpLocks/>
          </p:cNvGrpSpPr>
          <p:nvPr/>
        </p:nvGrpSpPr>
        <p:grpSpPr bwMode="auto">
          <a:xfrm>
            <a:off x="0" y="2652718"/>
            <a:ext cx="3533775" cy="830264"/>
            <a:chOff x="-48" y="1632"/>
            <a:chExt cx="2226" cy="523"/>
          </a:xfrm>
        </p:grpSpPr>
        <p:grpSp>
          <p:nvGrpSpPr>
            <p:cNvPr id="25750" name="Group 150"/>
            <p:cNvGrpSpPr>
              <a:grpSpLocks/>
            </p:cNvGrpSpPr>
            <p:nvPr/>
          </p:nvGrpSpPr>
          <p:grpSpPr bwMode="auto">
            <a:xfrm>
              <a:off x="1584" y="1660"/>
              <a:ext cx="361" cy="343"/>
              <a:chOff x="1488" y="1968"/>
              <a:chExt cx="432" cy="432"/>
            </a:xfrm>
          </p:grpSpPr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1488" y="1968"/>
                <a:ext cx="432" cy="432"/>
                <a:chOff x="2016" y="1920"/>
                <a:chExt cx="1680" cy="1680"/>
              </a:xfrm>
            </p:grpSpPr>
            <p:sp>
              <p:nvSpPr>
                <p:cNvPr id="25752" name="Oval 152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8A6EA"/>
                    </a:gs>
                    <a:gs pos="100000">
                      <a:srgbClr val="68A6EA">
                        <a:gamma/>
                        <a:shade val="4549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5753" name="Freeform 153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68A6EA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EG"/>
                </a:p>
              </p:txBody>
            </p:sp>
          </p:grpSp>
          <p:sp>
            <p:nvSpPr>
              <p:cNvPr id="25754" name="Text Box 154"/>
              <p:cNvSpPr txBox="1">
                <a:spLocks noChangeArrowheads="1"/>
              </p:cNvSpPr>
              <p:nvPr/>
            </p:nvSpPr>
            <p:spPr bwMode="gray">
              <a:xfrm>
                <a:off x="1642" y="2017"/>
                <a:ext cx="139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8A6EA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rtl="0" eaLnBrk="0" hangingPunct="0"/>
                <a:endParaRPr 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757" name="Group 157"/>
            <p:cNvGrpSpPr>
              <a:grpSpLocks/>
            </p:cNvGrpSpPr>
            <p:nvPr/>
          </p:nvGrpSpPr>
          <p:grpSpPr bwMode="auto">
            <a:xfrm>
              <a:off x="1985" y="1889"/>
              <a:ext cx="193" cy="103"/>
              <a:chOff x="2016" y="2304"/>
              <a:chExt cx="231" cy="130"/>
            </a:xfrm>
          </p:grpSpPr>
          <p:sp>
            <p:nvSpPr>
              <p:cNvPr id="25758" name="Oval 158"/>
              <p:cNvSpPr>
                <a:spLocks noChangeArrowheads="1"/>
              </p:cNvSpPr>
              <p:nvPr/>
            </p:nvSpPr>
            <p:spPr bwMode="gray">
              <a:xfrm rot="18227093">
                <a:off x="2019" y="2301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rgbClr val="68A6EA"/>
                  </a:gs>
                  <a:gs pos="100000">
                    <a:srgbClr val="68A6EA">
                      <a:gamma/>
                      <a:shade val="5764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5759" name="Oval 159"/>
              <p:cNvSpPr>
                <a:spLocks noChangeArrowheads="1"/>
              </p:cNvSpPr>
              <p:nvPr/>
            </p:nvSpPr>
            <p:spPr bwMode="gray">
              <a:xfrm rot="18227093">
                <a:off x="2163" y="234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rgbClr val="68A6EA"/>
                  </a:gs>
                  <a:gs pos="100000">
                    <a:srgbClr val="68A6EA">
                      <a:gamma/>
                      <a:shade val="4862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25772" name="Rectangle 172"/>
            <p:cNvSpPr>
              <a:spLocks noChangeArrowheads="1"/>
            </p:cNvSpPr>
            <p:nvPr/>
          </p:nvSpPr>
          <p:spPr bwMode="auto">
            <a:xfrm>
              <a:off x="-48" y="1632"/>
              <a:ext cx="168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eaLnBrk="0" hangingPunct="0">
                <a:tabLst>
                  <a:tab pos="701675" algn="l"/>
                </a:tabLst>
              </a:pPr>
              <a:r>
                <a:rPr lang="ar-EG" sz="2400" dirty="0">
                  <a:solidFill>
                    <a:srgbClr val="3366CC"/>
                  </a:solidFill>
                  <a:latin typeface="Times New Roman" pitchFamily="18" charset="0"/>
                  <a:ea typeface="Times New Roman" pitchFamily="18" charset="0"/>
                  <a:cs typeface="AdvertisingBold" pitchFamily="2" charset="-78"/>
                </a:rPr>
                <a:t>أن تعرفي ما يميّزك عن غيرك.</a:t>
              </a:r>
              <a:endParaRPr lang="en-US" sz="3200" b="0" dirty="0">
                <a:solidFill>
                  <a:srgbClr val="3366CC"/>
                </a:solidFill>
                <a:ea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25782" name="Group 182"/>
          <p:cNvGrpSpPr>
            <a:grpSpLocks/>
          </p:cNvGrpSpPr>
          <p:nvPr/>
        </p:nvGrpSpPr>
        <p:grpSpPr bwMode="auto">
          <a:xfrm>
            <a:off x="2887663" y="690563"/>
            <a:ext cx="3525838" cy="1885950"/>
            <a:chOff x="1771" y="396"/>
            <a:chExt cx="2221" cy="1188"/>
          </a:xfrm>
        </p:grpSpPr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2547" y="973"/>
              <a:ext cx="361" cy="342"/>
              <a:chOff x="2640" y="1088"/>
              <a:chExt cx="432" cy="431"/>
            </a:xfrm>
          </p:grpSpPr>
          <p:grpSp>
            <p:nvGrpSpPr>
              <p:cNvPr id="25728" name="Group 128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25729" name="Oval 12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99"/>
                    </a:gs>
                    <a:gs pos="100000">
                      <a:srgbClr val="00CC99">
                        <a:gamma/>
                        <a:shade val="42353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5730" name="Freeform 13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00CC9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EG"/>
                </a:p>
              </p:txBody>
            </p:sp>
          </p:grpSp>
          <p:sp>
            <p:nvSpPr>
              <p:cNvPr id="25731" name="Text Box 131"/>
              <p:cNvSpPr txBox="1">
                <a:spLocks noChangeArrowheads="1"/>
              </p:cNvSpPr>
              <p:nvPr/>
            </p:nvSpPr>
            <p:spPr bwMode="gray">
              <a:xfrm>
                <a:off x="2796" y="1153"/>
                <a:ext cx="139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8A6EA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rtl="0" eaLnBrk="0" hangingPunct="0"/>
                <a:endParaRPr 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760" name="Group 160"/>
            <p:cNvGrpSpPr>
              <a:grpSpLocks/>
            </p:cNvGrpSpPr>
            <p:nvPr/>
          </p:nvGrpSpPr>
          <p:grpSpPr bwMode="auto">
            <a:xfrm>
              <a:off x="2708" y="1377"/>
              <a:ext cx="72" cy="207"/>
              <a:chOff x="2832" y="1612"/>
              <a:chExt cx="87" cy="260"/>
            </a:xfrm>
          </p:grpSpPr>
          <p:sp>
            <p:nvSpPr>
              <p:cNvPr id="25761" name="Oval 161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rgbClr val="00CC99"/>
                  </a:gs>
                  <a:gs pos="100000">
                    <a:srgbClr val="00CC99">
                      <a:gamma/>
                      <a:shade val="45490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5762" name="Oval 162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rgbClr val="00CC99"/>
                  </a:gs>
                  <a:gs pos="100000">
                    <a:srgbClr val="00CC99">
                      <a:gamma/>
                      <a:shade val="4862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sp>
          <p:nvSpPr>
            <p:cNvPr id="25773" name="Rectangle 173"/>
            <p:cNvSpPr>
              <a:spLocks noChangeArrowheads="1"/>
            </p:cNvSpPr>
            <p:nvPr/>
          </p:nvSpPr>
          <p:spPr bwMode="auto">
            <a:xfrm>
              <a:off x="1771" y="396"/>
              <a:ext cx="222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eaLnBrk="0" hangingPunct="0">
                <a:tabLst>
                  <a:tab pos="701675" algn="l"/>
                </a:tabLst>
              </a:pPr>
              <a:r>
                <a:rPr lang="ar-EG" sz="2400" dirty="0">
                  <a:solidFill>
                    <a:schemeClr val="hlink"/>
                  </a:solidFill>
                  <a:latin typeface="Times New Roman" pitchFamily="18" charset="0"/>
                  <a:cs typeface="AdvertisingBold" pitchFamily="2" charset="-78"/>
                </a:rPr>
                <a:t>ضرورة أن تكوني قدوة لصديقاتك.</a:t>
              </a:r>
              <a:endParaRPr lang="en-US" sz="2400" b="0" dirty="0">
                <a:solidFill>
                  <a:schemeClr val="hlink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25783" name="Group 183"/>
          <p:cNvGrpSpPr>
            <a:grpSpLocks/>
          </p:cNvGrpSpPr>
          <p:nvPr/>
        </p:nvGrpSpPr>
        <p:grpSpPr bwMode="auto">
          <a:xfrm>
            <a:off x="5394325" y="2435229"/>
            <a:ext cx="3597275" cy="1200152"/>
            <a:chOff x="3350" y="1495"/>
            <a:chExt cx="2266" cy="756"/>
          </a:xfrm>
        </p:grpSpPr>
        <p:grpSp>
          <p:nvGrpSpPr>
            <p:cNvPr id="25740" name="Group 140"/>
            <p:cNvGrpSpPr>
              <a:grpSpLocks/>
            </p:cNvGrpSpPr>
            <p:nvPr/>
          </p:nvGrpSpPr>
          <p:grpSpPr bwMode="auto">
            <a:xfrm>
              <a:off x="3633" y="1660"/>
              <a:ext cx="359" cy="347"/>
              <a:chOff x="3938" y="1968"/>
              <a:chExt cx="430" cy="437"/>
            </a:xfrm>
          </p:grpSpPr>
          <p:grpSp>
            <p:nvGrpSpPr>
              <p:cNvPr id="25741" name="Group 141"/>
              <p:cNvGrpSpPr>
                <a:grpSpLocks/>
              </p:cNvGrpSpPr>
              <p:nvPr/>
            </p:nvGrpSpPr>
            <p:grpSpPr bwMode="auto">
              <a:xfrm>
                <a:off x="3938" y="1968"/>
                <a:ext cx="430" cy="437"/>
                <a:chOff x="2016" y="1920"/>
                <a:chExt cx="1680" cy="1680"/>
              </a:xfrm>
            </p:grpSpPr>
            <p:sp>
              <p:nvSpPr>
                <p:cNvPr id="25742" name="Oval 142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4173F1"/>
                    </a:gs>
                    <a:gs pos="100000">
                      <a:srgbClr val="4173F1">
                        <a:gamma/>
                        <a:shade val="62353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5743" name="Freeform 143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4173F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EG"/>
                </a:p>
              </p:txBody>
            </p:sp>
          </p:grpSp>
          <p:sp>
            <p:nvSpPr>
              <p:cNvPr id="25744" name="Text Box 144"/>
              <p:cNvSpPr txBox="1">
                <a:spLocks noChangeArrowheads="1"/>
              </p:cNvSpPr>
              <p:nvPr/>
            </p:nvSpPr>
            <p:spPr bwMode="gray">
              <a:xfrm>
                <a:off x="4078" y="2028"/>
                <a:ext cx="139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8A6EA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rtl="0" eaLnBrk="0" hangingPunct="0"/>
                <a:endParaRPr 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5763" name="Oval 163"/>
            <p:cNvSpPr>
              <a:spLocks noChangeArrowheads="1"/>
            </p:cNvSpPr>
            <p:nvPr/>
          </p:nvSpPr>
          <p:spPr bwMode="gray">
            <a:xfrm rot="18227093">
              <a:off x="3484" y="1900"/>
              <a:ext cx="65" cy="72"/>
            </a:xfrm>
            <a:prstGeom prst="ellipse">
              <a:avLst/>
            </a:prstGeom>
            <a:gradFill rotWithShape="1">
              <a:gsLst>
                <a:gs pos="0">
                  <a:srgbClr val="4173F1"/>
                </a:gs>
                <a:gs pos="100000">
                  <a:srgbClr val="4173F1">
                    <a:gamma/>
                    <a:shade val="4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764" name="Oval 164"/>
            <p:cNvSpPr>
              <a:spLocks noChangeArrowheads="1"/>
            </p:cNvSpPr>
            <p:nvPr/>
          </p:nvSpPr>
          <p:spPr bwMode="gray">
            <a:xfrm rot="18227093">
              <a:off x="3354" y="1961"/>
              <a:ext cx="65" cy="73"/>
            </a:xfrm>
            <a:prstGeom prst="ellipse">
              <a:avLst/>
            </a:prstGeom>
            <a:gradFill rotWithShape="1">
              <a:gsLst>
                <a:gs pos="0">
                  <a:srgbClr val="4173F1"/>
                </a:gs>
                <a:gs pos="100000">
                  <a:srgbClr val="4173F1">
                    <a:gamma/>
                    <a:shade val="4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774" name="Rectangle 174"/>
            <p:cNvSpPr>
              <a:spLocks noChangeArrowheads="1"/>
            </p:cNvSpPr>
            <p:nvPr/>
          </p:nvSpPr>
          <p:spPr bwMode="auto">
            <a:xfrm>
              <a:off x="3984" y="1495"/>
              <a:ext cx="1632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eaLnBrk="0" hangingPunct="0">
                <a:tabLst>
                  <a:tab pos="701675" algn="l"/>
                </a:tabLst>
              </a:pPr>
              <a:r>
                <a:rPr lang="ar-EG" sz="2400" dirty="0">
                  <a:solidFill>
                    <a:srgbClr val="3366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أن تحاولي دائمًا التخلص من العبارات السلبية.</a:t>
              </a:r>
              <a:endParaRPr lang="en-US" sz="2400" b="0" dirty="0">
                <a:solidFill>
                  <a:srgbClr val="33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25784" name="Group 184"/>
          <p:cNvGrpSpPr>
            <a:grpSpLocks/>
          </p:cNvGrpSpPr>
          <p:nvPr/>
        </p:nvGrpSpPr>
        <p:grpSpPr bwMode="auto">
          <a:xfrm>
            <a:off x="5138738" y="4208461"/>
            <a:ext cx="4005262" cy="1887536"/>
            <a:chOff x="3189" y="2612"/>
            <a:chExt cx="2523" cy="1189"/>
          </a:xfrm>
        </p:grpSpPr>
        <p:grpSp>
          <p:nvGrpSpPr>
            <p:cNvPr id="25745" name="Group 145"/>
            <p:cNvGrpSpPr>
              <a:grpSpLocks/>
            </p:cNvGrpSpPr>
            <p:nvPr/>
          </p:nvGrpSpPr>
          <p:grpSpPr bwMode="auto">
            <a:xfrm>
              <a:off x="3310" y="2765"/>
              <a:ext cx="344" cy="311"/>
              <a:chOff x="3552" y="3339"/>
              <a:chExt cx="412" cy="392"/>
            </a:xfrm>
          </p:grpSpPr>
          <p:grpSp>
            <p:nvGrpSpPr>
              <p:cNvPr id="25746" name="Group 146"/>
              <p:cNvGrpSpPr>
                <a:grpSpLocks/>
              </p:cNvGrpSpPr>
              <p:nvPr/>
            </p:nvGrpSpPr>
            <p:grpSpPr bwMode="auto">
              <a:xfrm>
                <a:off x="3552" y="3339"/>
                <a:ext cx="412" cy="392"/>
                <a:chOff x="2016" y="1920"/>
                <a:chExt cx="1680" cy="1680"/>
              </a:xfrm>
            </p:grpSpPr>
            <p:sp>
              <p:nvSpPr>
                <p:cNvPr id="25747" name="Oval 147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/>
                    </a:gs>
                    <a:gs pos="100000">
                      <a:srgbClr val="C0C0C0">
                        <a:gamma/>
                        <a:shade val="4549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25748" name="Freeform 148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ar-EG"/>
                </a:p>
              </p:txBody>
            </p:sp>
          </p:grpSp>
          <p:sp>
            <p:nvSpPr>
              <p:cNvPr id="25749" name="Text Box 149"/>
              <p:cNvSpPr txBox="1">
                <a:spLocks noChangeArrowheads="1"/>
              </p:cNvSpPr>
              <p:nvPr/>
            </p:nvSpPr>
            <p:spPr bwMode="gray">
              <a:xfrm>
                <a:off x="3710" y="3360"/>
                <a:ext cx="139" cy="3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8A6EA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rtl="0" eaLnBrk="0" hangingPunct="0"/>
                <a:endParaRPr 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5755" name="Oval 155"/>
            <p:cNvSpPr>
              <a:spLocks noChangeArrowheads="1"/>
            </p:cNvSpPr>
            <p:nvPr/>
          </p:nvSpPr>
          <p:spPr bwMode="gray">
            <a:xfrm rot="18227093">
              <a:off x="3274" y="2685"/>
              <a:ext cx="65" cy="7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C0C0C0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756" name="Oval 156"/>
            <p:cNvSpPr>
              <a:spLocks noChangeArrowheads="1"/>
            </p:cNvSpPr>
            <p:nvPr/>
          </p:nvSpPr>
          <p:spPr bwMode="gray">
            <a:xfrm rot="18227093">
              <a:off x="3193" y="2608"/>
              <a:ext cx="65" cy="7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C0C0C0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775" name="Rectangle 175"/>
            <p:cNvSpPr>
              <a:spLocks noChangeArrowheads="1"/>
            </p:cNvSpPr>
            <p:nvPr/>
          </p:nvSpPr>
          <p:spPr bwMode="auto">
            <a:xfrm>
              <a:off x="3552" y="3045"/>
              <a:ext cx="2160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eaLnBrk="0" hangingPunct="0">
                <a:tabLst>
                  <a:tab pos="701675" algn="l"/>
                </a:tabLst>
              </a:pPr>
              <a:r>
                <a:rPr lang="ar-EG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ألا تلتفتي إلى كيف يراكِ الناس بقدر اهتمامك لكيف ترين نفسك.</a:t>
              </a:r>
              <a:endParaRPr lang="en-US" sz="2400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25785" name="Group 185"/>
          <p:cNvGrpSpPr>
            <a:grpSpLocks/>
          </p:cNvGrpSpPr>
          <p:nvPr/>
        </p:nvGrpSpPr>
        <p:grpSpPr bwMode="auto">
          <a:xfrm>
            <a:off x="304800" y="4238627"/>
            <a:ext cx="3544888" cy="1708151"/>
            <a:chOff x="144" y="2631"/>
            <a:chExt cx="2233" cy="1076"/>
          </a:xfrm>
        </p:grpSpPr>
        <p:sp>
          <p:nvSpPr>
            <p:cNvPr id="25733" name="Oval 133"/>
            <p:cNvSpPr>
              <a:spLocks noChangeArrowheads="1"/>
            </p:cNvSpPr>
            <p:nvPr/>
          </p:nvSpPr>
          <p:spPr bwMode="gray">
            <a:xfrm rot="18227093">
              <a:off x="2213" y="2701"/>
              <a:ext cx="65" cy="73"/>
            </a:xfrm>
            <a:prstGeom prst="ellipse">
              <a:avLst/>
            </a:prstGeom>
            <a:gradFill rotWithShape="1">
              <a:gsLst>
                <a:gs pos="0">
                  <a:srgbClr val="A982CA"/>
                </a:gs>
                <a:gs pos="100000">
                  <a:srgbClr val="A982CA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5734" name="Oval 134"/>
            <p:cNvSpPr>
              <a:spLocks noChangeArrowheads="1"/>
            </p:cNvSpPr>
            <p:nvPr/>
          </p:nvSpPr>
          <p:spPr bwMode="gray">
            <a:xfrm rot="18227093">
              <a:off x="2308" y="2627"/>
              <a:ext cx="65" cy="73"/>
            </a:xfrm>
            <a:prstGeom prst="ellipse">
              <a:avLst/>
            </a:prstGeom>
            <a:gradFill rotWithShape="1">
              <a:gsLst>
                <a:gs pos="0">
                  <a:srgbClr val="A982CA"/>
                </a:gs>
                <a:gs pos="100000">
                  <a:srgbClr val="A982CA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25736" name="Group 136"/>
            <p:cNvGrpSpPr>
              <a:grpSpLocks/>
            </p:cNvGrpSpPr>
            <p:nvPr/>
          </p:nvGrpSpPr>
          <p:grpSpPr bwMode="auto">
            <a:xfrm>
              <a:off x="1865" y="2762"/>
              <a:ext cx="361" cy="344"/>
              <a:chOff x="2016" y="1920"/>
              <a:chExt cx="1680" cy="1680"/>
            </a:xfrm>
          </p:grpSpPr>
          <p:sp>
            <p:nvSpPr>
              <p:cNvPr id="25737" name="Oval 13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A982CA"/>
                  </a:gs>
                  <a:gs pos="100000">
                    <a:srgbClr val="A982CA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25738" name="Freeform 13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A982CA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25739" name="Text Box 139"/>
            <p:cNvSpPr txBox="1">
              <a:spLocks noChangeArrowheads="1"/>
            </p:cNvSpPr>
            <p:nvPr/>
          </p:nvSpPr>
          <p:spPr bwMode="gray">
            <a:xfrm>
              <a:off x="1984" y="2827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8A6EA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rtl="0" eaLnBrk="0" hangingPunct="0"/>
              <a:endPara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endParaRPr>
            </a:p>
          </p:txBody>
        </p:sp>
        <p:sp>
          <p:nvSpPr>
            <p:cNvPr id="25776" name="Rectangle 176"/>
            <p:cNvSpPr>
              <a:spLocks noChangeArrowheads="1"/>
            </p:cNvSpPr>
            <p:nvPr/>
          </p:nvSpPr>
          <p:spPr bwMode="auto">
            <a:xfrm>
              <a:off x="144" y="3184"/>
              <a:ext cx="196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 eaLnBrk="0" hangingPunct="0">
                <a:tabLst>
                  <a:tab pos="701675" algn="l"/>
                </a:tabLst>
              </a:pPr>
              <a:r>
                <a:rPr lang="ar-EG" sz="2400" dirty="0">
                  <a:solidFill>
                    <a:srgbClr val="99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أن يكون لك شخصية مستقلة.</a:t>
              </a:r>
              <a:endParaRPr lang="ar-EG" sz="2400" b="0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448681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7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2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1000"/>
                                        <p:tgtEl>
                                          <p:spTgt spid="2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1000"/>
                                        <p:tgtEl>
                                          <p:spTgt spid="2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2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2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0" dur="1000"/>
                                        <p:tgtEl>
                                          <p:spTgt spid="2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2819400" y="412750"/>
            <a:ext cx="3402013" cy="3168650"/>
            <a:chOff x="1779" y="192"/>
            <a:chExt cx="2143" cy="1996"/>
          </a:xfrm>
        </p:grpSpPr>
        <p:grpSp>
          <p:nvGrpSpPr>
            <p:cNvPr id="53264" name="Group 3"/>
            <p:cNvGrpSpPr>
              <a:grpSpLocks/>
            </p:cNvGrpSpPr>
            <p:nvPr/>
          </p:nvGrpSpPr>
          <p:grpSpPr bwMode="auto">
            <a:xfrm>
              <a:off x="1779" y="192"/>
              <a:ext cx="2143" cy="1996"/>
              <a:chOff x="1851" y="624"/>
              <a:chExt cx="812" cy="830"/>
            </a:xfrm>
          </p:grpSpPr>
          <p:sp>
            <p:nvSpPr>
              <p:cNvPr id="53266" name="Oval 4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195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53267" name="Picture 5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265" name="Rectangle 6"/>
            <p:cNvSpPr>
              <a:spLocks noChangeArrowheads="1"/>
            </p:cNvSpPr>
            <p:nvPr/>
          </p:nvSpPr>
          <p:spPr bwMode="auto">
            <a:xfrm>
              <a:off x="2036" y="700"/>
              <a:ext cx="1632" cy="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EG" sz="4800">
                  <a:solidFill>
                    <a:srgbClr val="FFFF99"/>
                  </a:solidFill>
                  <a:cs typeface="Hesham Bold" pitchFamily="2" charset="-78"/>
                </a:rPr>
                <a:t>سعدت بلقاء</a:t>
              </a:r>
              <a:r>
                <a:rPr lang="ar-SA" sz="4800">
                  <a:solidFill>
                    <a:srgbClr val="FFFF99"/>
                  </a:solidFill>
                  <a:cs typeface="Hesham Bold" pitchFamily="2" charset="-78"/>
                </a:rPr>
                <a:t> </a:t>
              </a:r>
              <a:r>
                <a:rPr lang="ar-EG" sz="4800">
                  <a:solidFill>
                    <a:srgbClr val="FFFF99"/>
                  </a:solidFill>
                  <a:cs typeface="Hesham Bold" pitchFamily="2" charset="-78"/>
                </a:rPr>
                <a:t>مجموعة رائعة</a:t>
              </a:r>
              <a:r>
                <a:rPr lang="ar-EG" sz="4800" b="1">
                  <a:solidFill>
                    <a:srgbClr val="FFFF99"/>
                  </a:solidFill>
                  <a:cs typeface="Hesham Bold" pitchFamily="2" charset="-78"/>
                </a:rPr>
                <a:t> </a:t>
              </a:r>
              <a:endParaRPr lang="en-US" sz="4800" b="1">
                <a:solidFill>
                  <a:srgbClr val="FFFF99"/>
                </a:solidFill>
                <a:cs typeface="Hesham Bold" pitchFamily="2" charset="-78"/>
              </a:endParaRPr>
            </a:p>
          </p:txBody>
        </p:sp>
      </p:grp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4572000" y="3079750"/>
            <a:ext cx="3406775" cy="3168650"/>
            <a:chOff x="2894" y="1892"/>
            <a:chExt cx="2146" cy="1996"/>
          </a:xfrm>
        </p:grpSpPr>
        <p:grpSp>
          <p:nvGrpSpPr>
            <p:cNvPr id="53260" name="Group 8"/>
            <p:cNvGrpSpPr>
              <a:grpSpLocks/>
            </p:cNvGrpSpPr>
            <p:nvPr/>
          </p:nvGrpSpPr>
          <p:grpSpPr bwMode="auto">
            <a:xfrm>
              <a:off x="2894" y="1892"/>
              <a:ext cx="2146" cy="1996"/>
              <a:chOff x="1851" y="624"/>
              <a:chExt cx="812" cy="830"/>
            </a:xfrm>
          </p:grpSpPr>
          <p:sp>
            <p:nvSpPr>
              <p:cNvPr id="53262" name="Oval 9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195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53263" name="Picture 10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261" name="Rectangle 11"/>
            <p:cNvSpPr>
              <a:spLocks noChangeArrowheads="1"/>
            </p:cNvSpPr>
            <p:nvPr/>
          </p:nvSpPr>
          <p:spPr bwMode="auto">
            <a:xfrm>
              <a:off x="3360" y="2352"/>
              <a:ext cx="1392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SA" sz="4000" b="1">
                  <a:solidFill>
                    <a:srgbClr val="FFFFFF"/>
                  </a:solidFill>
                  <a:cs typeface="Hesham Bold" pitchFamily="2" charset="-78"/>
                </a:rPr>
                <a:t>مبدعة .. راغبة في التعلم والتواصل </a:t>
              </a:r>
              <a:endParaRPr lang="en-US" sz="4000" b="1">
                <a:solidFill>
                  <a:srgbClr val="FFFFFF"/>
                </a:solidFill>
                <a:cs typeface="Hesham Bold" pitchFamily="2" charset="-78"/>
              </a:endParaRPr>
            </a:p>
          </p:txBody>
        </p:sp>
      </p:grpSp>
      <p:grpSp>
        <p:nvGrpSpPr>
          <p:cNvPr id="19468" name="Group 12"/>
          <p:cNvGrpSpPr>
            <a:grpSpLocks/>
          </p:cNvGrpSpPr>
          <p:nvPr/>
        </p:nvGrpSpPr>
        <p:grpSpPr bwMode="auto">
          <a:xfrm>
            <a:off x="1143000" y="3079750"/>
            <a:ext cx="3406775" cy="3168650"/>
            <a:chOff x="720" y="1892"/>
            <a:chExt cx="2146" cy="1996"/>
          </a:xfrm>
        </p:grpSpPr>
        <p:grpSp>
          <p:nvGrpSpPr>
            <p:cNvPr id="53256" name="Group 13"/>
            <p:cNvGrpSpPr>
              <a:grpSpLocks/>
            </p:cNvGrpSpPr>
            <p:nvPr/>
          </p:nvGrpSpPr>
          <p:grpSpPr bwMode="auto">
            <a:xfrm>
              <a:off x="720" y="1892"/>
              <a:ext cx="2146" cy="1996"/>
              <a:chOff x="1851" y="624"/>
              <a:chExt cx="812" cy="830"/>
            </a:xfrm>
          </p:grpSpPr>
          <p:sp>
            <p:nvSpPr>
              <p:cNvPr id="53258" name="Oval 14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195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53259" name="Picture 15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257" name="Rectangle 16"/>
            <p:cNvSpPr>
              <a:spLocks noChangeArrowheads="1"/>
            </p:cNvSpPr>
            <p:nvPr/>
          </p:nvSpPr>
          <p:spPr bwMode="auto">
            <a:xfrm>
              <a:off x="1008" y="2352"/>
              <a:ext cx="1392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SA" sz="4000" b="1" dirty="0">
                  <a:solidFill>
                    <a:srgbClr val="FFCCFF"/>
                  </a:solidFill>
                  <a:cs typeface="Hesham Bold" pitchFamily="2" charset="-78"/>
                </a:rPr>
                <a:t>لها مني كل الشكر والتقدير والإجلال</a:t>
              </a:r>
              <a:endParaRPr lang="en-US" sz="4000" b="1" dirty="0">
                <a:solidFill>
                  <a:srgbClr val="FFCCFF"/>
                </a:solidFill>
                <a:cs typeface="Hesham Bold" pitchFamily="2" charset="-78"/>
              </a:endParaRPr>
            </a:p>
          </p:txBody>
        </p:sp>
      </p:grpSp>
      <p:grpSp>
        <p:nvGrpSpPr>
          <p:cNvPr id="19473" name="Group 17"/>
          <p:cNvGrpSpPr>
            <a:grpSpLocks/>
          </p:cNvGrpSpPr>
          <p:nvPr/>
        </p:nvGrpSpPr>
        <p:grpSpPr bwMode="auto">
          <a:xfrm>
            <a:off x="3595688" y="2963863"/>
            <a:ext cx="1816100" cy="1700212"/>
            <a:chOff x="1851" y="624"/>
            <a:chExt cx="812" cy="830"/>
          </a:xfrm>
        </p:grpSpPr>
        <p:sp>
          <p:nvSpPr>
            <p:cNvPr id="53254" name="Oval 18"/>
            <p:cNvSpPr>
              <a:spLocks noChangeArrowheads="1"/>
            </p:cNvSpPr>
            <p:nvPr/>
          </p:nvSpPr>
          <p:spPr bwMode="gray">
            <a:xfrm>
              <a:off x="1851" y="652"/>
              <a:ext cx="812" cy="802"/>
            </a:xfrm>
            <a:prstGeom prst="ellipse">
              <a:avLst/>
            </a:prstGeom>
            <a:solidFill>
              <a:srgbClr val="FFFF99"/>
            </a:solidFill>
            <a:ln w="63500" algn="ctr">
              <a:solidFill>
                <a:srgbClr val="F8F8F8">
                  <a:alpha val="70195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pic>
          <p:nvPicPr>
            <p:cNvPr id="53255" name="Picture 19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0" y="624"/>
              <a:ext cx="670" cy="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1803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</TotalTime>
  <Words>724</Words>
  <Application>Microsoft Office PowerPoint</Application>
  <PresentationFormat>عرض على الشاشة (4:3)</PresentationFormat>
  <Paragraphs>186</Paragraphs>
  <Slides>25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4" baseType="lpstr">
      <vt:lpstr>Calibri</vt:lpstr>
      <vt:lpstr>Constantia</vt:lpstr>
      <vt:lpstr>Orbit-B BT</vt:lpstr>
      <vt:lpstr>Symbol</vt:lpstr>
      <vt:lpstr>Times New Roman</vt:lpstr>
      <vt:lpstr>Verdana</vt:lpstr>
      <vt:lpstr>Wingdings</vt:lpstr>
      <vt:lpstr>Wingdings 2</vt:lpstr>
      <vt:lpstr>Flow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أكاديمية الأسرة</cp:lastModifiedBy>
  <cp:revision>25</cp:revision>
  <dcterms:created xsi:type="dcterms:W3CDTF">2006-08-16T00:00:00Z</dcterms:created>
  <dcterms:modified xsi:type="dcterms:W3CDTF">2023-10-19T07:34:48Z</dcterms:modified>
</cp:coreProperties>
</file>